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450" r:id="rId2"/>
    <p:sldId id="451" r:id="rId3"/>
    <p:sldId id="257" r:id="rId4"/>
    <p:sldId id="411" r:id="rId5"/>
    <p:sldId id="266" r:id="rId6"/>
    <p:sldId id="389" r:id="rId7"/>
    <p:sldId id="390" r:id="rId8"/>
    <p:sldId id="392" r:id="rId9"/>
    <p:sldId id="419" r:id="rId10"/>
    <p:sldId id="270" r:id="rId11"/>
    <p:sldId id="393" r:id="rId12"/>
    <p:sldId id="341" r:id="rId13"/>
    <p:sldId id="332" r:id="rId14"/>
    <p:sldId id="365" r:id="rId15"/>
    <p:sldId id="359" r:id="rId16"/>
    <p:sldId id="360" r:id="rId17"/>
    <p:sldId id="414" r:id="rId18"/>
    <p:sldId id="412" r:id="rId19"/>
    <p:sldId id="415" r:id="rId20"/>
    <p:sldId id="420" r:id="rId21"/>
    <p:sldId id="271" r:id="rId22"/>
    <p:sldId id="416" r:id="rId23"/>
    <p:sldId id="276" r:id="rId24"/>
    <p:sldId id="376" r:id="rId25"/>
    <p:sldId id="400" r:id="rId26"/>
    <p:sldId id="277" r:id="rId27"/>
    <p:sldId id="278" r:id="rId28"/>
    <p:sldId id="279" r:id="rId29"/>
    <p:sldId id="280" r:id="rId30"/>
    <p:sldId id="281" r:id="rId31"/>
    <p:sldId id="401" r:id="rId32"/>
    <p:sldId id="402" r:id="rId33"/>
    <p:sldId id="403" r:id="rId34"/>
    <p:sldId id="382" r:id="rId35"/>
    <p:sldId id="395" r:id="rId36"/>
    <p:sldId id="413" r:id="rId37"/>
    <p:sldId id="396" r:id="rId38"/>
    <p:sldId id="397" r:id="rId39"/>
    <p:sldId id="399" r:id="rId40"/>
    <p:sldId id="384" r:id="rId41"/>
    <p:sldId id="386" r:id="rId42"/>
    <p:sldId id="385" r:id="rId43"/>
    <p:sldId id="383" r:id="rId44"/>
    <p:sldId id="387" r:id="rId45"/>
    <p:sldId id="267" r:id="rId46"/>
    <p:sldId id="404" r:id="rId47"/>
    <p:sldId id="407" r:id="rId48"/>
    <p:sldId id="406" r:id="rId49"/>
    <p:sldId id="408" r:id="rId50"/>
    <p:sldId id="409" r:id="rId51"/>
    <p:sldId id="410" r:id="rId52"/>
    <p:sldId id="388" r:id="rId53"/>
    <p:sldId id="274" r:id="rId54"/>
    <p:sldId id="394" r:id="rId55"/>
    <p:sldId id="421" r:id="rId56"/>
    <p:sldId id="275" r:id="rId57"/>
    <p:sldId id="417" r:id="rId58"/>
    <p:sldId id="422" r:id="rId59"/>
    <p:sldId id="405" r:id="rId60"/>
    <p:sldId id="418" r:id="rId61"/>
    <p:sldId id="452" r:id="rId62"/>
    <p:sldId id="44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00389-36B1-E346-DEFD-A01D43AA33AF}" v="26" dt="2026-04-21T18:08:51.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2978" autoAdjust="0"/>
  </p:normalViewPr>
  <p:slideViewPr>
    <p:cSldViewPr snapToGrid="0">
      <p:cViewPr varScale="1">
        <p:scale>
          <a:sx n="103" d="100"/>
          <a:sy n="103" d="100"/>
        </p:scale>
        <p:origin x="91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Sistrunk" userId="S::brittany.sistrunk@mshc.com::53ee9828-3b59-44f5-9423-dac59fc44d97" providerId="AD" clId="Web-{83900389-36B1-E346-DEFD-A01D43AA33AF}"/>
    <pc:docChg chg="modSld">
      <pc:chgData name="Brittany Sistrunk" userId="S::brittany.sistrunk@mshc.com::53ee9828-3b59-44f5-9423-dac59fc44d97" providerId="AD" clId="Web-{83900389-36B1-E346-DEFD-A01D43AA33AF}" dt="2026-04-21T18:08:50.922" v="13" actId="20577"/>
      <pc:docMkLst>
        <pc:docMk/>
      </pc:docMkLst>
      <pc:sldChg chg="addSp modSp">
        <pc:chgData name="Brittany Sistrunk" userId="S::brittany.sistrunk@mshc.com::53ee9828-3b59-44f5-9423-dac59fc44d97" providerId="AD" clId="Web-{83900389-36B1-E346-DEFD-A01D43AA33AF}" dt="2026-04-21T18:08:50.922" v="13" actId="20577"/>
        <pc:sldMkLst>
          <pc:docMk/>
          <pc:sldMk cId="1675662306" sldId="449"/>
        </pc:sldMkLst>
        <pc:spChg chg="add mod">
          <ac:chgData name="Brittany Sistrunk" userId="S::brittany.sistrunk@mshc.com::53ee9828-3b59-44f5-9423-dac59fc44d97" providerId="AD" clId="Web-{83900389-36B1-E346-DEFD-A01D43AA33AF}" dt="2026-04-21T18:08:50.922" v="13" actId="20577"/>
          <ac:spMkLst>
            <pc:docMk/>
            <pc:sldMk cId="1675662306" sldId="449"/>
            <ac:spMk id="2" creationId="{994B6E5E-71B3-7CDB-D8E2-28C3E109BA6F}"/>
          </ac:spMkLst>
        </pc:spChg>
        <pc:spChg chg="mod">
          <ac:chgData name="Brittany Sistrunk" userId="S::brittany.sistrunk@mshc.com::53ee9828-3b59-44f5-9423-dac59fc44d97" providerId="AD" clId="Web-{83900389-36B1-E346-DEFD-A01D43AA33AF}" dt="2026-04-21T18:06:48.266" v="1" actId="1076"/>
          <ac:spMkLst>
            <pc:docMk/>
            <pc:sldMk cId="1675662306" sldId="449"/>
            <ac:spMk id="14" creationId="{F706F6FC-F12A-B6F2-AB3D-E9F419E3F77A}"/>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mhcfile\data\DEPARTMENT\Research\Supportive%20Housing\Reporting\End%20of%20Year%20Reports\2025\Copy%20of%20CHOICE%20Data%20Worksheet%20FY%2024%20for%20Special%20pop.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mhcfile\data\DEPARTMENT\Research\Supportive%20Housing\Reporting\End%20of%20Year%20Reports\2025\Copy%20of%20CHOICE%20Data%20Worksheet%20FY%2024%20for%20Special%20pop.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13648293963253"/>
          <c:y val="0.17171296296296298"/>
          <c:w val="0.89030796150481195"/>
          <c:h val="0.6153546952464275"/>
        </c:manualLayout>
      </c:layout>
      <c:barChart>
        <c:barDir val="col"/>
        <c:grouping val="stacked"/>
        <c:varyColors val="0"/>
        <c:ser>
          <c:idx val="0"/>
          <c:order val="0"/>
          <c:tx>
            <c:strRef>
              <c:f>'[Chart in Microsoft PowerPoint]Sheet2'!$I$25</c:f>
              <c:strCache>
                <c:ptCount val="1"/>
                <c:pt idx="0">
                  <c:v>At Risk</c:v>
                </c:pt>
              </c:strCache>
            </c:strRef>
          </c:tx>
          <c:spPr>
            <a:solidFill>
              <a:schemeClr val="accent1"/>
            </a:solidFill>
            <a:ln>
              <a:noFill/>
            </a:ln>
            <a:effectLst/>
          </c:spPr>
          <c:invertIfNegative val="0"/>
          <c:dLbls>
            <c:dLbl>
              <c:idx val="4"/>
              <c:layout>
                <c:manualLayout>
                  <c:x val="1.9661527576840577E-2"/>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BA8-4BCB-8DAD-6A7D9969309C}"/>
                </c:ext>
              </c:extLst>
            </c:dLbl>
            <c:dLbl>
              <c:idx val="5"/>
              <c:layout>
                <c:manualLayout>
                  <c:x val="2.6683501711426499E-2"/>
                  <c:y val="6.94444444444427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BA8-4BCB-8DAD-6A7D9969309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3">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PowerPoint]Sheet2'!$J$27:$P$27</c:f>
              <c:strCache>
                <c:ptCount val="7"/>
                <c:pt idx="0">
                  <c:v>Mental Illness </c:v>
                </c:pt>
                <c:pt idx="1">
                  <c:v>Alcohol</c:v>
                </c:pt>
                <c:pt idx="2">
                  <c:v>Drugs</c:v>
                </c:pt>
                <c:pt idx="3">
                  <c:v>Chronic Health</c:v>
                </c:pt>
                <c:pt idx="4">
                  <c:v>HIV</c:v>
                </c:pt>
                <c:pt idx="5">
                  <c:v>Developmental</c:v>
                </c:pt>
                <c:pt idx="6">
                  <c:v>Physical</c:v>
                </c:pt>
              </c:strCache>
            </c:strRef>
          </c:cat>
          <c:val>
            <c:numRef>
              <c:f>'[Chart in Microsoft PowerPoint]Sheet2'!$J$25:$P$25</c:f>
              <c:numCache>
                <c:formatCode>General</c:formatCode>
                <c:ptCount val="7"/>
                <c:pt idx="0">
                  <c:v>39</c:v>
                </c:pt>
                <c:pt idx="1">
                  <c:v>1</c:v>
                </c:pt>
                <c:pt idx="2">
                  <c:v>1</c:v>
                </c:pt>
                <c:pt idx="3">
                  <c:v>64</c:v>
                </c:pt>
                <c:pt idx="4">
                  <c:v>3</c:v>
                </c:pt>
                <c:pt idx="5">
                  <c:v>17</c:v>
                </c:pt>
                <c:pt idx="6">
                  <c:v>50</c:v>
                </c:pt>
              </c:numCache>
            </c:numRef>
          </c:val>
          <c:extLst>
            <c:ext xmlns:c16="http://schemas.microsoft.com/office/drawing/2014/chart" uri="{C3380CC4-5D6E-409C-BE32-E72D297353CC}">
              <c16:uniqueId val="{00000000-EBA8-4BCB-8DAD-6A7D9969309C}"/>
            </c:ext>
          </c:extLst>
        </c:ser>
        <c:ser>
          <c:idx val="1"/>
          <c:order val="1"/>
          <c:tx>
            <c:strRef>
              <c:f>'[Chart in Microsoft PowerPoint]Sheet2'!$I$26</c:f>
              <c:strCache>
                <c:ptCount val="1"/>
                <c:pt idx="0">
                  <c:v>Homeless </c:v>
                </c:pt>
              </c:strCache>
            </c:strRef>
          </c:tx>
          <c:spPr>
            <a:solidFill>
              <a:schemeClr val="accent1">
                <a:lumMod val="20000"/>
                <a:lumOff val="80000"/>
              </a:schemeClr>
            </a:solidFill>
            <a:ln>
              <a:noFill/>
            </a:ln>
            <a:effectLst/>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PowerPoint]Sheet2'!$J$27:$P$27</c:f>
              <c:strCache>
                <c:ptCount val="7"/>
                <c:pt idx="0">
                  <c:v>Mental Illness </c:v>
                </c:pt>
                <c:pt idx="1">
                  <c:v>Alcohol</c:v>
                </c:pt>
                <c:pt idx="2">
                  <c:v>Drugs</c:v>
                </c:pt>
                <c:pt idx="3">
                  <c:v>Chronic Health</c:v>
                </c:pt>
                <c:pt idx="4">
                  <c:v>HIV</c:v>
                </c:pt>
                <c:pt idx="5">
                  <c:v>Developmental</c:v>
                </c:pt>
                <c:pt idx="6">
                  <c:v>Physical</c:v>
                </c:pt>
              </c:strCache>
            </c:strRef>
          </c:cat>
          <c:val>
            <c:numRef>
              <c:f>'[Chart in Microsoft PowerPoint]Sheet2'!$J$26:$P$26</c:f>
              <c:numCache>
                <c:formatCode>General</c:formatCode>
                <c:ptCount val="7"/>
                <c:pt idx="0">
                  <c:v>729</c:v>
                </c:pt>
                <c:pt idx="1">
                  <c:v>64</c:v>
                </c:pt>
                <c:pt idx="2">
                  <c:v>248</c:v>
                </c:pt>
                <c:pt idx="3">
                  <c:v>345</c:v>
                </c:pt>
                <c:pt idx="4">
                  <c:v>16</c:v>
                </c:pt>
                <c:pt idx="5">
                  <c:v>164</c:v>
                </c:pt>
                <c:pt idx="6">
                  <c:v>325</c:v>
                </c:pt>
              </c:numCache>
            </c:numRef>
          </c:val>
          <c:extLst>
            <c:ext xmlns:c16="http://schemas.microsoft.com/office/drawing/2014/chart" uri="{C3380CC4-5D6E-409C-BE32-E72D297353CC}">
              <c16:uniqueId val="{00000001-EBA8-4BCB-8DAD-6A7D9969309C}"/>
            </c:ext>
          </c:extLst>
        </c:ser>
        <c:ser>
          <c:idx val="2"/>
          <c:order val="2"/>
          <c:tx>
            <c:strRef>
              <c:f>'[Chart in Microsoft PowerPoint]Sheet2'!$I$27</c:f>
              <c:strCache>
                <c:ptCount val="1"/>
              </c:strCache>
            </c:strRef>
          </c:tx>
          <c:spPr>
            <a:solidFill>
              <a:schemeClr val="accent3"/>
            </a:solidFill>
            <a:ln>
              <a:noFill/>
            </a:ln>
            <a:effectLst/>
          </c:spPr>
          <c:invertIfNegative val="0"/>
          <c:cat>
            <c:strRef>
              <c:f>'[Chart in Microsoft PowerPoint]Sheet2'!$J$27:$P$27</c:f>
              <c:strCache>
                <c:ptCount val="7"/>
                <c:pt idx="0">
                  <c:v>Mental Illness </c:v>
                </c:pt>
                <c:pt idx="1">
                  <c:v>Alcohol</c:v>
                </c:pt>
                <c:pt idx="2">
                  <c:v>Drugs</c:v>
                </c:pt>
                <c:pt idx="3">
                  <c:v>Chronic Health</c:v>
                </c:pt>
                <c:pt idx="4">
                  <c:v>HIV</c:v>
                </c:pt>
                <c:pt idx="5">
                  <c:v>Developmental</c:v>
                </c:pt>
                <c:pt idx="6">
                  <c:v>Physical</c:v>
                </c:pt>
              </c:strCache>
            </c:strRef>
          </c:cat>
          <c:val>
            <c:numRef>
              <c:f>'[Chart in Microsoft PowerPoint]Sheet2'!$J$27:$P$27</c:f>
              <c:numCache>
                <c:formatCode>General</c:formatCode>
                <c:ptCount val="7"/>
                <c:pt idx="0">
                  <c:v>0</c:v>
                </c:pt>
                <c:pt idx="1">
                  <c:v>0</c:v>
                </c:pt>
                <c:pt idx="2">
                  <c:v>0</c:v>
                </c:pt>
                <c:pt idx="3">
                  <c:v>0</c:v>
                </c:pt>
                <c:pt idx="4">
                  <c:v>0</c:v>
                </c:pt>
                <c:pt idx="5">
                  <c:v>0</c:v>
                </c:pt>
                <c:pt idx="6">
                  <c:v>0</c:v>
                </c:pt>
              </c:numCache>
            </c:numRef>
          </c:val>
          <c:extLst>
            <c:ext xmlns:c16="http://schemas.microsoft.com/office/drawing/2014/chart" uri="{C3380CC4-5D6E-409C-BE32-E72D297353CC}">
              <c16:uniqueId val="{00000002-EBA8-4BCB-8DAD-6A7D9969309C}"/>
            </c:ext>
          </c:extLst>
        </c:ser>
        <c:dLbls>
          <c:showLegendKey val="0"/>
          <c:showVal val="0"/>
          <c:showCatName val="0"/>
          <c:showSerName val="0"/>
          <c:showPercent val="0"/>
          <c:showBubbleSize val="0"/>
        </c:dLbls>
        <c:gapWidth val="150"/>
        <c:overlap val="100"/>
        <c:axId val="682671551"/>
        <c:axId val="682672511"/>
      </c:barChart>
      <c:catAx>
        <c:axId val="682671551"/>
        <c:scaling>
          <c:orientation val="minMax"/>
        </c:scaling>
        <c:delete val="0"/>
        <c:axPos val="b"/>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72511"/>
        <c:crosses val="autoZero"/>
        <c:auto val="0"/>
        <c:lblAlgn val="ctr"/>
        <c:lblOffset val="100"/>
        <c:noMultiLvlLbl val="0"/>
      </c:catAx>
      <c:valAx>
        <c:axId val="682672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2671551"/>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baseline="0"/>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CHOICE Data Worksheet FY 24 for Special pop.xlsx]Sheet2!PivotTable1</c:name>
    <c:fmtId val="-1"/>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Sheet2!$B$1</c:f>
              <c:strCache>
                <c:ptCount val="1"/>
                <c:pt idx="0">
                  <c:v>Sum of Vets</c:v>
                </c:pt>
              </c:strCache>
            </c:strRef>
          </c:tx>
          <c:spPr>
            <a:solidFill>
              <a:schemeClr val="accent1"/>
            </a:solidFill>
            <a:ln>
              <a:noFill/>
            </a:ln>
            <a:effectLst/>
          </c:spPr>
          <c:invertIfNegative val="0"/>
          <c:cat>
            <c:strRef>
              <c:f>Sheet2!$A$2:$A$30</c:f>
              <c:strCache>
                <c:ptCount val="28"/>
                <c:pt idx="0">
                  <c:v>Adams</c:v>
                </c:pt>
                <c:pt idx="1">
                  <c:v>Alcorn</c:v>
                </c:pt>
                <c:pt idx="2">
                  <c:v>Bolivar</c:v>
                </c:pt>
                <c:pt idx="3">
                  <c:v>Calhoun</c:v>
                </c:pt>
                <c:pt idx="4">
                  <c:v>Choctaw</c:v>
                </c:pt>
                <c:pt idx="5">
                  <c:v>Clarke</c:v>
                </c:pt>
                <c:pt idx="6">
                  <c:v>Clay</c:v>
                </c:pt>
                <c:pt idx="7">
                  <c:v>Forrest</c:v>
                </c:pt>
                <c:pt idx="8">
                  <c:v>Grenada</c:v>
                </c:pt>
                <c:pt idx="9">
                  <c:v>Hancock</c:v>
                </c:pt>
                <c:pt idx="10">
                  <c:v>Harrison</c:v>
                </c:pt>
                <c:pt idx="11">
                  <c:v>Hinds</c:v>
                </c:pt>
                <c:pt idx="12">
                  <c:v>Holmes</c:v>
                </c:pt>
                <c:pt idx="13">
                  <c:v>Jackson</c:v>
                </c:pt>
                <c:pt idx="14">
                  <c:v>Lee</c:v>
                </c:pt>
                <c:pt idx="15">
                  <c:v>Lowndes</c:v>
                </c:pt>
                <c:pt idx="16">
                  <c:v>Madison</c:v>
                </c:pt>
                <c:pt idx="17">
                  <c:v>Oktibbeha</c:v>
                </c:pt>
                <c:pt idx="18">
                  <c:v>Pearl River</c:v>
                </c:pt>
                <c:pt idx="19">
                  <c:v>Pike</c:v>
                </c:pt>
                <c:pt idx="20">
                  <c:v>Pontotoc</c:v>
                </c:pt>
                <c:pt idx="21">
                  <c:v>Prentiss</c:v>
                </c:pt>
                <c:pt idx="22">
                  <c:v>Quitman</c:v>
                </c:pt>
                <c:pt idx="23">
                  <c:v>Rankin</c:v>
                </c:pt>
                <c:pt idx="24">
                  <c:v>Union</c:v>
                </c:pt>
                <c:pt idx="25">
                  <c:v>Warren</c:v>
                </c:pt>
                <c:pt idx="26">
                  <c:v>Washington</c:v>
                </c:pt>
                <c:pt idx="27">
                  <c:v>Wayne</c:v>
                </c:pt>
              </c:strCache>
            </c:strRef>
          </c:cat>
          <c:val>
            <c:numRef>
              <c:f>Sheet2!$B$2:$B$30</c:f>
              <c:numCache>
                <c:formatCode>General</c:formatCode>
                <c:ptCount val="28"/>
                <c:pt idx="0">
                  <c:v>1</c:v>
                </c:pt>
                <c:pt idx="1">
                  <c:v>1</c:v>
                </c:pt>
                <c:pt idx="2">
                  <c:v>1</c:v>
                </c:pt>
                <c:pt idx="3">
                  <c:v>1</c:v>
                </c:pt>
                <c:pt idx="4">
                  <c:v>1</c:v>
                </c:pt>
                <c:pt idx="5">
                  <c:v>1</c:v>
                </c:pt>
                <c:pt idx="6">
                  <c:v>1</c:v>
                </c:pt>
                <c:pt idx="7">
                  <c:v>2</c:v>
                </c:pt>
                <c:pt idx="8">
                  <c:v>1</c:v>
                </c:pt>
                <c:pt idx="9">
                  <c:v>2</c:v>
                </c:pt>
                <c:pt idx="10">
                  <c:v>3</c:v>
                </c:pt>
                <c:pt idx="11">
                  <c:v>3</c:v>
                </c:pt>
                <c:pt idx="12">
                  <c:v>1</c:v>
                </c:pt>
                <c:pt idx="13">
                  <c:v>5</c:v>
                </c:pt>
                <c:pt idx="14">
                  <c:v>4</c:v>
                </c:pt>
                <c:pt idx="15">
                  <c:v>2</c:v>
                </c:pt>
                <c:pt idx="16">
                  <c:v>1</c:v>
                </c:pt>
                <c:pt idx="17">
                  <c:v>1</c:v>
                </c:pt>
                <c:pt idx="18">
                  <c:v>2</c:v>
                </c:pt>
                <c:pt idx="19">
                  <c:v>1</c:v>
                </c:pt>
                <c:pt idx="20">
                  <c:v>1</c:v>
                </c:pt>
                <c:pt idx="21">
                  <c:v>2</c:v>
                </c:pt>
                <c:pt idx="22">
                  <c:v>1</c:v>
                </c:pt>
                <c:pt idx="23">
                  <c:v>2</c:v>
                </c:pt>
                <c:pt idx="24">
                  <c:v>1</c:v>
                </c:pt>
                <c:pt idx="25">
                  <c:v>1</c:v>
                </c:pt>
                <c:pt idx="26">
                  <c:v>1</c:v>
                </c:pt>
                <c:pt idx="27">
                  <c:v>1</c:v>
                </c:pt>
              </c:numCache>
            </c:numRef>
          </c:val>
          <c:extLst>
            <c:ext xmlns:c16="http://schemas.microsoft.com/office/drawing/2014/chart" uri="{C3380CC4-5D6E-409C-BE32-E72D297353CC}">
              <c16:uniqueId val="{00000000-350C-42B0-B660-EAC9EBA12F50}"/>
            </c:ext>
          </c:extLst>
        </c:ser>
        <c:ser>
          <c:idx val="1"/>
          <c:order val="1"/>
          <c:tx>
            <c:strRef>
              <c:f>Sheet2!$C$1</c:f>
              <c:strCache>
                <c:ptCount val="1"/>
                <c:pt idx="0">
                  <c:v>Sum of MAOI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Sheet2!$A$2:$A$30</c:f>
              <c:strCache>
                <c:ptCount val="28"/>
                <c:pt idx="0">
                  <c:v>Adams</c:v>
                </c:pt>
                <c:pt idx="1">
                  <c:v>Alcorn</c:v>
                </c:pt>
                <c:pt idx="2">
                  <c:v>Bolivar</c:v>
                </c:pt>
                <c:pt idx="3">
                  <c:v>Calhoun</c:v>
                </c:pt>
                <c:pt idx="4">
                  <c:v>Choctaw</c:v>
                </c:pt>
                <c:pt idx="5">
                  <c:v>Clarke</c:v>
                </c:pt>
                <c:pt idx="6">
                  <c:v>Clay</c:v>
                </c:pt>
                <c:pt idx="7">
                  <c:v>Forrest</c:v>
                </c:pt>
                <c:pt idx="8">
                  <c:v>Grenada</c:v>
                </c:pt>
                <c:pt idx="9">
                  <c:v>Hancock</c:v>
                </c:pt>
                <c:pt idx="10">
                  <c:v>Harrison</c:v>
                </c:pt>
                <c:pt idx="11">
                  <c:v>Hinds</c:v>
                </c:pt>
                <c:pt idx="12">
                  <c:v>Holmes</c:v>
                </c:pt>
                <c:pt idx="13">
                  <c:v>Jackson</c:v>
                </c:pt>
                <c:pt idx="14">
                  <c:v>Lee</c:v>
                </c:pt>
                <c:pt idx="15">
                  <c:v>Lowndes</c:v>
                </c:pt>
                <c:pt idx="16">
                  <c:v>Madison</c:v>
                </c:pt>
                <c:pt idx="17">
                  <c:v>Oktibbeha</c:v>
                </c:pt>
                <c:pt idx="18">
                  <c:v>Pearl River</c:v>
                </c:pt>
                <c:pt idx="19">
                  <c:v>Pike</c:v>
                </c:pt>
                <c:pt idx="20">
                  <c:v>Pontotoc</c:v>
                </c:pt>
                <c:pt idx="21">
                  <c:v>Prentiss</c:v>
                </c:pt>
                <c:pt idx="22">
                  <c:v>Quitman</c:v>
                </c:pt>
                <c:pt idx="23">
                  <c:v>Rankin</c:v>
                </c:pt>
                <c:pt idx="24">
                  <c:v>Union</c:v>
                </c:pt>
                <c:pt idx="25">
                  <c:v>Warren</c:v>
                </c:pt>
                <c:pt idx="26">
                  <c:v>Washington</c:v>
                </c:pt>
                <c:pt idx="27">
                  <c:v>Wayne</c:v>
                </c:pt>
              </c:strCache>
            </c:strRef>
          </c:cat>
          <c:val>
            <c:numRef>
              <c:f>Sheet2!$C$2:$C$30</c:f>
              <c:numCache>
                <c:formatCode>General</c:formatCode>
                <c:ptCount val="28"/>
                <c:pt idx="0">
                  <c:v>1</c:v>
                </c:pt>
                <c:pt idx="1">
                  <c:v>1</c:v>
                </c:pt>
                <c:pt idx="2">
                  <c:v>1</c:v>
                </c:pt>
                <c:pt idx="3">
                  <c:v>1</c:v>
                </c:pt>
                <c:pt idx="4">
                  <c:v>2</c:v>
                </c:pt>
                <c:pt idx="5">
                  <c:v>0</c:v>
                </c:pt>
                <c:pt idx="6">
                  <c:v>3</c:v>
                </c:pt>
                <c:pt idx="7">
                  <c:v>19</c:v>
                </c:pt>
                <c:pt idx="8">
                  <c:v>1</c:v>
                </c:pt>
                <c:pt idx="9">
                  <c:v>7</c:v>
                </c:pt>
                <c:pt idx="10">
                  <c:v>105</c:v>
                </c:pt>
                <c:pt idx="11">
                  <c:v>75</c:v>
                </c:pt>
                <c:pt idx="12">
                  <c:v>1</c:v>
                </c:pt>
                <c:pt idx="13">
                  <c:v>34</c:v>
                </c:pt>
                <c:pt idx="14">
                  <c:v>22</c:v>
                </c:pt>
                <c:pt idx="15">
                  <c:v>42</c:v>
                </c:pt>
                <c:pt idx="16">
                  <c:v>1</c:v>
                </c:pt>
                <c:pt idx="17">
                  <c:v>19</c:v>
                </c:pt>
                <c:pt idx="18">
                  <c:v>3</c:v>
                </c:pt>
                <c:pt idx="19">
                  <c:v>2</c:v>
                </c:pt>
                <c:pt idx="20">
                  <c:v>1</c:v>
                </c:pt>
                <c:pt idx="21">
                  <c:v>3</c:v>
                </c:pt>
                <c:pt idx="22">
                  <c:v>1</c:v>
                </c:pt>
                <c:pt idx="23">
                  <c:v>3</c:v>
                </c:pt>
                <c:pt idx="24">
                  <c:v>1</c:v>
                </c:pt>
                <c:pt idx="25">
                  <c:v>1</c:v>
                </c:pt>
                <c:pt idx="26">
                  <c:v>2</c:v>
                </c:pt>
                <c:pt idx="27">
                  <c:v>1</c:v>
                </c:pt>
              </c:numCache>
            </c:numRef>
          </c:val>
          <c:extLst>
            <c:ext xmlns:c16="http://schemas.microsoft.com/office/drawing/2014/chart" uri="{C3380CC4-5D6E-409C-BE32-E72D297353CC}">
              <c16:uniqueId val="{00000001-350C-42B0-B660-EAC9EBA12F50}"/>
            </c:ext>
          </c:extLst>
        </c:ser>
        <c:dLbls>
          <c:showLegendKey val="0"/>
          <c:showVal val="0"/>
          <c:showCatName val="0"/>
          <c:showSerName val="0"/>
          <c:showPercent val="0"/>
          <c:showBubbleSize val="0"/>
        </c:dLbls>
        <c:gapWidth val="219"/>
        <c:overlap val="-27"/>
        <c:axId val="1936171856"/>
        <c:axId val="1936172816"/>
      </c:barChart>
      <c:catAx>
        <c:axId val="193617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6172816"/>
        <c:crosses val="autoZero"/>
        <c:auto val="1"/>
        <c:lblAlgn val="ctr"/>
        <c:lblOffset val="100"/>
        <c:noMultiLvlLbl val="0"/>
      </c:catAx>
      <c:valAx>
        <c:axId val="1936172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617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[Copy of CHOICE Data Worksheet FY 24 for Special pop.xlsx]Sheet2!PivotTable1</c:name>
    <c:fmtId val="5"/>
  </c:pivotSource>
  <c:chart>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manualLayout>
          <c:layoutTarget val="inner"/>
          <c:xMode val="edge"/>
          <c:yMode val="edge"/>
          <c:x val="6.7330927384076991E-2"/>
          <c:y val="3.7037037037037035E-2"/>
          <c:w val="0.67941491688538935"/>
          <c:h val="0.70487970253718291"/>
        </c:manualLayout>
      </c:layout>
      <c:barChart>
        <c:barDir val="col"/>
        <c:grouping val="clustered"/>
        <c:varyColors val="0"/>
        <c:ser>
          <c:idx val="0"/>
          <c:order val="0"/>
          <c:tx>
            <c:strRef>
              <c:f>Sheet2!$B$1</c:f>
              <c:strCache>
                <c:ptCount val="1"/>
                <c:pt idx="0">
                  <c:v>Sum of Vets</c:v>
                </c:pt>
              </c:strCache>
            </c:strRef>
          </c:tx>
          <c:spPr>
            <a:solidFill>
              <a:schemeClr val="accent1"/>
            </a:solidFill>
            <a:ln>
              <a:noFill/>
            </a:ln>
            <a:effectLst/>
          </c:spPr>
          <c:invertIfNegative val="0"/>
          <c:cat>
            <c:strRef>
              <c:f>Sheet2!$A$2:$A$30</c:f>
              <c:strCache>
                <c:ptCount val="28"/>
                <c:pt idx="0">
                  <c:v>Adams</c:v>
                </c:pt>
                <c:pt idx="1">
                  <c:v>Alcorn</c:v>
                </c:pt>
                <c:pt idx="2">
                  <c:v>Bolivar</c:v>
                </c:pt>
                <c:pt idx="3">
                  <c:v>Calhoun</c:v>
                </c:pt>
                <c:pt idx="4">
                  <c:v>Choctaw</c:v>
                </c:pt>
                <c:pt idx="5">
                  <c:v>Clarke</c:v>
                </c:pt>
                <c:pt idx="6">
                  <c:v>Clay</c:v>
                </c:pt>
                <c:pt idx="7">
                  <c:v>Forrest</c:v>
                </c:pt>
                <c:pt idx="8">
                  <c:v>Grenada</c:v>
                </c:pt>
                <c:pt idx="9">
                  <c:v>Hancock</c:v>
                </c:pt>
                <c:pt idx="10">
                  <c:v>Harrison</c:v>
                </c:pt>
                <c:pt idx="11">
                  <c:v>Hinds</c:v>
                </c:pt>
                <c:pt idx="12">
                  <c:v>Holmes</c:v>
                </c:pt>
                <c:pt idx="13">
                  <c:v>Jackson</c:v>
                </c:pt>
                <c:pt idx="14">
                  <c:v>Lee</c:v>
                </c:pt>
                <c:pt idx="15">
                  <c:v>Lowndes</c:v>
                </c:pt>
                <c:pt idx="16">
                  <c:v>Madison</c:v>
                </c:pt>
                <c:pt idx="17">
                  <c:v>Oktibbeha</c:v>
                </c:pt>
                <c:pt idx="18">
                  <c:v>Pearl River</c:v>
                </c:pt>
                <c:pt idx="19">
                  <c:v>Pike</c:v>
                </c:pt>
                <c:pt idx="20">
                  <c:v>Pontotoc</c:v>
                </c:pt>
                <c:pt idx="21">
                  <c:v>Prentiss</c:v>
                </c:pt>
                <c:pt idx="22">
                  <c:v>Quitman</c:v>
                </c:pt>
                <c:pt idx="23">
                  <c:v>Rankin</c:v>
                </c:pt>
                <c:pt idx="24">
                  <c:v>Union</c:v>
                </c:pt>
                <c:pt idx="25">
                  <c:v>Warren</c:v>
                </c:pt>
                <c:pt idx="26">
                  <c:v>Washington</c:v>
                </c:pt>
                <c:pt idx="27">
                  <c:v>Wayne</c:v>
                </c:pt>
              </c:strCache>
            </c:strRef>
          </c:cat>
          <c:val>
            <c:numRef>
              <c:f>Sheet2!$B$2:$B$30</c:f>
              <c:numCache>
                <c:formatCode>General</c:formatCode>
                <c:ptCount val="28"/>
                <c:pt idx="0">
                  <c:v>1</c:v>
                </c:pt>
                <c:pt idx="1">
                  <c:v>1</c:v>
                </c:pt>
                <c:pt idx="2">
                  <c:v>1</c:v>
                </c:pt>
                <c:pt idx="3">
                  <c:v>1</c:v>
                </c:pt>
                <c:pt idx="4">
                  <c:v>1</c:v>
                </c:pt>
                <c:pt idx="5">
                  <c:v>1</c:v>
                </c:pt>
                <c:pt idx="6">
                  <c:v>1</c:v>
                </c:pt>
                <c:pt idx="7">
                  <c:v>2</c:v>
                </c:pt>
                <c:pt idx="8">
                  <c:v>1</c:v>
                </c:pt>
                <c:pt idx="9">
                  <c:v>2</c:v>
                </c:pt>
                <c:pt idx="10">
                  <c:v>3</c:v>
                </c:pt>
                <c:pt idx="11">
                  <c:v>3</c:v>
                </c:pt>
                <c:pt idx="12">
                  <c:v>1</c:v>
                </c:pt>
                <c:pt idx="13">
                  <c:v>5</c:v>
                </c:pt>
                <c:pt idx="14">
                  <c:v>4</c:v>
                </c:pt>
                <c:pt idx="15">
                  <c:v>2</c:v>
                </c:pt>
                <c:pt idx="16">
                  <c:v>1</c:v>
                </c:pt>
                <c:pt idx="17">
                  <c:v>1</c:v>
                </c:pt>
                <c:pt idx="18">
                  <c:v>2</c:v>
                </c:pt>
                <c:pt idx="19">
                  <c:v>1</c:v>
                </c:pt>
                <c:pt idx="20">
                  <c:v>1</c:v>
                </c:pt>
                <c:pt idx="21">
                  <c:v>2</c:v>
                </c:pt>
                <c:pt idx="22">
                  <c:v>1</c:v>
                </c:pt>
                <c:pt idx="23">
                  <c:v>2</c:v>
                </c:pt>
                <c:pt idx="24">
                  <c:v>1</c:v>
                </c:pt>
                <c:pt idx="25">
                  <c:v>1</c:v>
                </c:pt>
                <c:pt idx="26">
                  <c:v>1</c:v>
                </c:pt>
                <c:pt idx="27">
                  <c:v>1</c:v>
                </c:pt>
              </c:numCache>
            </c:numRef>
          </c:val>
          <c:extLst>
            <c:ext xmlns:c16="http://schemas.microsoft.com/office/drawing/2014/chart" uri="{C3380CC4-5D6E-409C-BE32-E72D297353CC}">
              <c16:uniqueId val="{00000000-3BCC-405D-9E7F-DDE27C19870A}"/>
            </c:ext>
          </c:extLst>
        </c:ser>
        <c:ser>
          <c:idx val="1"/>
          <c:order val="1"/>
          <c:tx>
            <c:strRef>
              <c:f>Sheet2!$C$1</c:f>
              <c:strCache>
                <c:ptCount val="1"/>
                <c:pt idx="0">
                  <c:v>Sum of MAOI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Sheet2!$A$2:$A$30</c:f>
              <c:strCache>
                <c:ptCount val="28"/>
                <c:pt idx="0">
                  <c:v>Adams</c:v>
                </c:pt>
                <c:pt idx="1">
                  <c:v>Alcorn</c:v>
                </c:pt>
                <c:pt idx="2">
                  <c:v>Bolivar</c:v>
                </c:pt>
                <c:pt idx="3">
                  <c:v>Calhoun</c:v>
                </c:pt>
                <c:pt idx="4">
                  <c:v>Choctaw</c:v>
                </c:pt>
                <c:pt idx="5">
                  <c:v>Clarke</c:v>
                </c:pt>
                <c:pt idx="6">
                  <c:v>Clay</c:v>
                </c:pt>
                <c:pt idx="7">
                  <c:v>Forrest</c:v>
                </c:pt>
                <c:pt idx="8">
                  <c:v>Grenada</c:v>
                </c:pt>
                <c:pt idx="9">
                  <c:v>Hancock</c:v>
                </c:pt>
                <c:pt idx="10">
                  <c:v>Harrison</c:v>
                </c:pt>
                <c:pt idx="11">
                  <c:v>Hinds</c:v>
                </c:pt>
                <c:pt idx="12">
                  <c:v>Holmes</c:v>
                </c:pt>
                <c:pt idx="13">
                  <c:v>Jackson</c:v>
                </c:pt>
                <c:pt idx="14">
                  <c:v>Lee</c:v>
                </c:pt>
                <c:pt idx="15">
                  <c:v>Lowndes</c:v>
                </c:pt>
                <c:pt idx="16">
                  <c:v>Madison</c:v>
                </c:pt>
                <c:pt idx="17">
                  <c:v>Oktibbeha</c:v>
                </c:pt>
                <c:pt idx="18">
                  <c:v>Pearl River</c:v>
                </c:pt>
                <c:pt idx="19">
                  <c:v>Pike</c:v>
                </c:pt>
                <c:pt idx="20">
                  <c:v>Pontotoc</c:v>
                </c:pt>
                <c:pt idx="21">
                  <c:v>Prentiss</c:v>
                </c:pt>
                <c:pt idx="22">
                  <c:v>Quitman</c:v>
                </c:pt>
                <c:pt idx="23">
                  <c:v>Rankin</c:v>
                </c:pt>
                <c:pt idx="24">
                  <c:v>Union</c:v>
                </c:pt>
                <c:pt idx="25">
                  <c:v>Warren</c:v>
                </c:pt>
                <c:pt idx="26">
                  <c:v>Washington</c:v>
                </c:pt>
                <c:pt idx="27">
                  <c:v>Wayne</c:v>
                </c:pt>
              </c:strCache>
            </c:strRef>
          </c:cat>
          <c:val>
            <c:numRef>
              <c:f>Sheet2!$C$2:$C$30</c:f>
              <c:numCache>
                <c:formatCode>General</c:formatCode>
                <c:ptCount val="28"/>
                <c:pt idx="0">
                  <c:v>1</c:v>
                </c:pt>
                <c:pt idx="1">
                  <c:v>1</c:v>
                </c:pt>
                <c:pt idx="2">
                  <c:v>1</c:v>
                </c:pt>
                <c:pt idx="3">
                  <c:v>1</c:v>
                </c:pt>
                <c:pt idx="4">
                  <c:v>2</c:v>
                </c:pt>
                <c:pt idx="5">
                  <c:v>0</c:v>
                </c:pt>
                <c:pt idx="6">
                  <c:v>3</c:v>
                </c:pt>
                <c:pt idx="7">
                  <c:v>19</c:v>
                </c:pt>
                <c:pt idx="8">
                  <c:v>1</c:v>
                </c:pt>
                <c:pt idx="9">
                  <c:v>7</c:v>
                </c:pt>
                <c:pt idx="10">
                  <c:v>105</c:v>
                </c:pt>
                <c:pt idx="11">
                  <c:v>75</c:v>
                </c:pt>
                <c:pt idx="12">
                  <c:v>1</c:v>
                </c:pt>
                <c:pt idx="13">
                  <c:v>34</c:v>
                </c:pt>
                <c:pt idx="14">
                  <c:v>22</c:v>
                </c:pt>
                <c:pt idx="15">
                  <c:v>42</c:v>
                </c:pt>
                <c:pt idx="16">
                  <c:v>1</c:v>
                </c:pt>
                <c:pt idx="17">
                  <c:v>19</c:v>
                </c:pt>
                <c:pt idx="18">
                  <c:v>3</c:v>
                </c:pt>
                <c:pt idx="19">
                  <c:v>2</c:v>
                </c:pt>
                <c:pt idx="20">
                  <c:v>1</c:v>
                </c:pt>
                <c:pt idx="21">
                  <c:v>3</c:v>
                </c:pt>
                <c:pt idx="22">
                  <c:v>1</c:v>
                </c:pt>
                <c:pt idx="23">
                  <c:v>3</c:v>
                </c:pt>
                <c:pt idx="24">
                  <c:v>1</c:v>
                </c:pt>
                <c:pt idx="25">
                  <c:v>1</c:v>
                </c:pt>
                <c:pt idx="26">
                  <c:v>2</c:v>
                </c:pt>
                <c:pt idx="27">
                  <c:v>1</c:v>
                </c:pt>
              </c:numCache>
            </c:numRef>
          </c:val>
          <c:extLst>
            <c:ext xmlns:c16="http://schemas.microsoft.com/office/drawing/2014/chart" uri="{C3380CC4-5D6E-409C-BE32-E72D297353CC}">
              <c16:uniqueId val="{00000001-3BCC-405D-9E7F-DDE27C19870A}"/>
            </c:ext>
          </c:extLst>
        </c:ser>
        <c:dLbls>
          <c:showLegendKey val="0"/>
          <c:showVal val="0"/>
          <c:showCatName val="0"/>
          <c:showSerName val="0"/>
          <c:showPercent val="0"/>
          <c:showBubbleSize val="0"/>
        </c:dLbls>
        <c:gapWidth val="219"/>
        <c:overlap val="-27"/>
        <c:axId val="1936171856"/>
        <c:axId val="1936172816"/>
      </c:barChart>
      <c:catAx>
        <c:axId val="1936171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6172816"/>
        <c:crosses val="autoZero"/>
        <c:auto val="1"/>
        <c:lblAlgn val="ctr"/>
        <c:lblOffset val="100"/>
        <c:noMultiLvlLbl val="0"/>
      </c:catAx>
      <c:valAx>
        <c:axId val="1936172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361718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svg"/></Relationships>
</file>

<file path=ppt/diagrams/_rels/drawing6.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9656DB-FE2E-4A91-A91F-B11D5D1548DE}" type="doc">
      <dgm:prSet loTypeId="urn:microsoft.com/office/officeart/2005/8/layout/process1" loCatId="process" qsTypeId="urn:microsoft.com/office/officeart/2005/8/quickstyle/3d1" qsCatId="3D" csTypeId="urn:microsoft.com/office/officeart/2005/8/colors/colorful1" csCatId="colorful" phldr="1"/>
      <dgm:spPr/>
      <dgm:t>
        <a:bodyPr/>
        <a:lstStyle/>
        <a:p>
          <a:endParaRPr lang="en-US"/>
        </a:p>
      </dgm:t>
    </dgm:pt>
    <dgm:pt modelId="{EBD4C758-8CAC-40C1-AADE-967A4F5AA19B}">
      <dgm:prSet phldrT="[Text]" phldr="0" custT="1"/>
      <dgm:spPr/>
      <dgm:t>
        <a:bodyPr/>
        <a:lstStyle/>
        <a:p>
          <a:r>
            <a:rPr lang="en-US" sz="2000" b="1" dirty="0"/>
            <a:t>CDBG</a:t>
          </a:r>
        </a:p>
        <a:p>
          <a:r>
            <a:rPr lang="en-US" sz="1400" dirty="0"/>
            <a:t>Rebuilds Communities and Creates Jobs</a:t>
          </a:r>
        </a:p>
      </dgm:t>
    </dgm:pt>
    <dgm:pt modelId="{A8324142-CA4A-4785-A683-D3D9CF6A2A60}" type="parTrans" cxnId="{14BF1940-D327-488B-8E0F-AF5EB3B4743E}">
      <dgm:prSet/>
      <dgm:spPr/>
      <dgm:t>
        <a:bodyPr/>
        <a:lstStyle/>
        <a:p>
          <a:endParaRPr lang="en-US"/>
        </a:p>
      </dgm:t>
    </dgm:pt>
    <dgm:pt modelId="{0A307C2F-150D-487F-8926-A73948A0C3A4}" type="sibTrans" cxnId="{14BF1940-D327-488B-8E0F-AF5EB3B4743E}">
      <dgm:prSet/>
      <dgm:spPr/>
      <dgm:t>
        <a:bodyPr/>
        <a:lstStyle/>
        <a:p>
          <a:endParaRPr lang="en-US"/>
        </a:p>
      </dgm:t>
    </dgm:pt>
    <dgm:pt modelId="{CA5ABD67-7A06-4280-BD7B-F602877C36FB}">
      <dgm:prSet phldrT="[Text]" phldr="0" custT="1"/>
      <dgm:spPr/>
      <dgm:t>
        <a:bodyPr/>
        <a:lstStyle/>
        <a:p>
          <a:r>
            <a:rPr lang="en-US" sz="2000" b="1" dirty="0"/>
            <a:t>HOME/</a:t>
          </a:r>
        </a:p>
        <a:p>
          <a:r>
            <a:rPr lang="en-US" sz="2000" b="1" dirty="0"/>
            <a:t>HTF</a:t>
          </a:r>
        </a:p>
        <a:p>
          <a:r>
            <a:rPr lang="en-US" sz="1400" dirty="0"/>
            <a:t>Build Affordable Housing</a:t>
          </a:r>
        </a:p>
      </dgm:t>
    </dgm:pt>
    <dgm:pt modelId="{B8C8720B-5679-4843-9932-3F9484DBF66B}" type="parTrans" cxnId="{DB1C7C35-FA90-40D8-A071-E38B594B0C9B}">
      <dgm:prSet/>
      <dgm:spPr/>
      <dgm:t>
        <a:bodyPr/>
        <a:lstStyle/>
        <a:p>
          <a:endParaRPr lang="en-US"/>
        </a:p>
      </dgm:t>
    </dgm:pt>
    <dgm:pt modelId="{4E0A5A7F-5FD1-4EE0-8FC1-07BE1E3E4347}" type="sibTrans" cxnId="{DB1C7C35-FA90-40D8-A071-E38B594B0C9B}">
      <dgm:prSet/>
      <dgm:spPr/>
      <dgm:t>
        <a:bodyPr/>
        <a:lstStyle/>
        <a:p>
          <a:endParaRPr lang="en-US"/>
        </a:p>
      </dgm:t>
    </dgm:pt>
    <dgm:pt modelId="{6B6250C2-6F8E-4EE0-AEE7-D26936DD87EB}">
      <dgm:prSet phldrT="[Text]" phldr="0" custT="1"/>
      <dgm:spPr/>
      <dgm:t>
        <a:bodyPr/>
        <a:lstStyle/>
        <a:p>
          <a:r>
            <a:rPr lang="en-US" sz="2000" b="1" dirty="0"/>
            <a:t>Supportive Services</a:t>
          </a:r>
        </a:p>
        <a:p>
          <a:r>
            <a:rPr lang="en-US" sz="1400" dirty="0"/>
            <a:t>Connects People to Stability  </a:t>
          </a:r>
        </a:p>
      </dgm:t>
    </dgm:pt>
    <dgm:pt modelId="{68448AAE-50AE-414C-B673-0B8904863172}" type="parTrans" cxnId="{4D20AA35-D1A5-41FF-85FE-D0A97AC808D8}">
      <dgm:prSet/>
      <dgm:spPr/>
      <dgm:t>
        <a:bodyPr/>
        <a:lstStyle/>
        <a:p>
          <a:endParaRPr lang="en-US"/>
        </a:p>
      </dgm:t>
    </dgm:pt>
    <dgm:pt modelId="{7B2FBA2A-4AEF-47D9-823F-54B7933EBFFC}" type="sibTrans" cxnId="{4D20AA35-D1A5-41FF-85FE-D0A97AC808D8}">
      <dgm:prSet/>
      <dgm:spPr/>
      <dgm:t>
        <a:bodyPr/>
        <a:lstStyle/>
        <a:p>
          <a:endParaRPr lang="en-US"/>
        </a:p>
      </dgm:t>
    </dgm:pt>
    <dgm:pt modelId="{92B4DE06-5B5E-4529-96A6-3EA3E3821C09}">
      <dgm:prSet custT="1"/>
      <dgm:spPr/>
      <dgm:t>
        <a:bodyPr/>
        <a:lstStyle/>
        <a:p>
          <a:r>
            <a:rPr lang="en-US" sz="2000" b="1" dirty="0"/>
            <a:t>Homeownership</a:t>
          </a:r>
        </a:p>
        <a:p>
          <a:r>
            <a:rPr lang="en-US" sz="1400" dirty="0"/>
            <a:t>Builds Generational Wealth</a:t>
          </a:r>
        </a:p>
      </dgm:t>
    </dgm:pt>
    <dgm:pt modelId="{9A779AC5-D987-47B6-B949-7C14C5A5CD0B}" type="parTrans" cxnId="{6571A94A-96E0-42E6-B73B-9B30F732C8E3}">
      <dgm:prSet/>
      <dgm:spPr/>
      <dgm:t>
        <a:bodyPr/>
        <a:lstStyle/>
        <a:p>
          <a:endParaRPr lang="en-US"/>
        </a:p>
      </dgm:t>
    </dgm:pt>
    <dgm:pt modelId="{C79B2AFE-70E2-422B-BB78-E6F1900CF520}" type="sibTrans" cxnId="{6571A94A-96E0-42E6-B73B-9B30F732C8E3}">
      <dgm:prSet/>
      <dgm:spPr/>
      <dgm:t>
        <a:bodyPr/>
        <a:lstStyle/>
        <a:p>
          <a:endParaRPr lang="en-US"/>
        </a:p>
      </dgm:t>
    </dgm:pt>
    <dgm:pt modelId="{FE703CA9-D06C-4F12-BF69-FF6863C26B52}">
      <dgm:prSet custT="1"/>
      <dgm:spPr/>
      <dgm:t>
        <a:bodyPr/>
        <a:lstStyle/>
        <a:p>
          <a:r>
            <a:rPr lang="en-US" sz="2000" b="1" dirty="0"/>
            <a:t>Stronger Community </a:t>
          </a:r>
        </a:p>
      </dgm:t>
    </dgm:pt>
    <dgm:pt modelId="{0C1DCBF8-CD3C-40F0-830B-5277849A6F42}" type="parTrans" cxnId="{2E1F733A-E7B0-4D45-9FF4-DF6C4295E0CE}">
      <dgm:prSet/>
      <dgm:spPr/>
      <dgm:t>
        <a:bodyPr/>
        <a:lstStyle/>
        <a:p>
          <a:endParaRPr lang="en-US"/>
        </a:p>
      </dgm:t>
    </dgm:pt>
    <dgm:pt modelId="{EC2EA86E-7949-4E30-A5B6-41B10BC5290E}" type="sibTrans" cxnId="{2E1F733A-E7B0-4D45-9FF4-DF6C4295E0CE}">
      <dgm:prSet/>
      <dgm:spPr/>
      <dgm:t>
        <a:bodyPr/>
        <a:lstStyle/>
        <a:p>
          <a:endParaRPr lang="en-US"/>
        </a:p>
      </dgm:t>
    </dgm:pt>
    <dgm:pt modelId="{C0104C73-F7C2-49BF-9350-B3B02F291DDB}" type="pres">
      <dgm:prSet presAssocID="{BC9656DB-FE2E-4A91-A91F-B11D5D1548DE}" presName="Name0" presStyleCnt="0">
        <dgm:presLayoutVars>
          <dgm:dir/>
          <dgm:resizeHandles val="exact"/>
        </dgm:presLayoutVars>
      </dgm:prSet>
      <dgm:spPr/>
    </dgm:pt>
    <dgm:pt modelId="{F3AC25CE-7D05-4425-A062-95DFD19E960B}" type="pres">
      <dgm:prSet presAssocID="{EBD4C758-8CAC-40C1-AADE-967A4F5AA19B}" presName="node" presStyleLbl="node1" presStyleIdx="0" presStyleCnt="5">
        <dgm:presLayoutVars>
          <dgm:bulletEnabled val="1"/>
        </dgm:presLayoutVars>
      </dgm:prSet>
      <dgm:spPr/>
    </dgm:pt>
    <dgm:pt modelId="{C299755D-5929-45A4-829A-CCC6F1095FDA}" type="pres">
      <dgm:prSet presAssocID="{0A307C2F-150D-487F-8926-A73948A0C3A4}" presName="sibTrans" presStyleLbl="sibTrans2D1" presStyleIdx="0" presStyleCnt="4"/>
      <dgm:spPr/>
    </dgm:pt>
    <dgm:pt modelId="{41347CD7-5BCF-4F67-B239-712F48EE9135}" type="pres">
      <dgm:prSet presAssocID="{0A307C2F-150D-487F-8926-A73948A0C3A4}" presName="connectorText" presStyleLbl="sibTrans2D1" presStyleIdx="0" presStyleCnt="4"/>
      <dgm:spPr/>
    </dgm:pt>
    <dgm:pt modelId="{B40C962E-7CA5-4091-B8CA-2F227894F72F}" type="pres">
      <dgm:prSet presAssocID="{CA5ABD67-7A06-4280-BD7B-F602877C36FB}" presName="node" presStyleLbl="node1" presStyleIdx="1" presStyleCnt="5">
        <dgm:presLayoutVars>
          <dgm:bulletEnabled val="1"/>
        </dgm:presLayoutVars>
      </dgm:prSet>
      <dgm:spPr/>
    </dgm:pt>
    <dgm:pt modelId="{9C984DF3-57CE-40A6-8E6E-E3B395623146}" type="pres">
      <dgm:prSet presAssocID="{4E0A5A7F-5FD1-4EE0-8FC1-07BE1E3E4347}" presName="sibTrans" presStyleLbl="sibTrans2D1" presStyleIdx="1" presStyleCnt="4"/>
      <dgm:spPr/>
    </dgm:pt>
    <dgm:pt modelId="{E521B370-345F-4835-8580-1BDCBFE11765}" type="pres">
      <dgm:prSet presAssocID="{4E0A5A7F-5FD1-4EE0-8FC1-07BE1E3E4347}" presName="connectorText" presStyleLbl="sibTrans2D1" presStyleIdx="1" presStyleCnt="4"/>
      <dgm:spPr/>
    </dgm:pt>
    <dgm:pt modelId="{6E1BF292-2544-473D-966A-CD945C3BB694}" type="pres">
      <dgm:prSet presAssocID="{6B6250C2-6F8E-4EE0-AEE7-D26936DD87EB}" presName="node" presStyleLbl="node1" presStyleIdx="2" presStyleCnt="5">
        <dgm:presLayoutVars>
          <dgm:bulletEnabled val="1"/>
        </dgm:presLayoutVars>
      </dgm:prSet>
      <dgm:spPr/>
    </dgm:pt>
    <dgm:pt modelId="{9101C88B-119A-4063-91D5-D7A98E25DE08}" type="pres">
      <dgm:prSet presAssocID="{7B2FBA2A-4AEF-47D9-823F-54B7933EBFFC}" presName="sibTrans" presStyleLbl="sibTrans2D1" presStyleIdx="2" presStyleCnt="4"/>
      <dgm:spPr/>
    </dgm:pt>
    <dgm:pt modelId="{A37462B4-0951-492E-8CBD-BEFBC68D3598}" type="pres">
      <dgm:prSet presAssocID="{7B2FBA2A-4AEF-47D9-823F-54B7933EBFFC}" presName="connectorText" presStyleLbl="sibTrans2D1" presStyleIdx="2" presStyleCnt="4"/>
      <dgm:spPr/>
    </dgm:pt>
    <dgm:pt modelId="{AB089B1A-3467-4DFE-ADF5-7CDD0F29E306}" type="pres">
      <dgm:prSet presAssocID="{92B4DE06-5B5E-4529-96A6-3EA3E3821C09}" presName="node" presStyleLbl="node1" presStyleIdx="3" presStyleCnt="5">
        <dgm:presLayoutVars>
          <dgm:bulletEnabled val="1"/>
        </dgm:presLayoutVars>
      </dgm:prSet>
      <dgm:spPr/>
    </dgm:pt>
    <dgm:pt modelId="{C00CDE55-DD97-425B-90D0-20E239C0E032}" type="pres">
      <dgm:prSet presAssocID="{C79B2AFE-70E2-422B-BB78-E6F1900CF520}" presName="sibTrans" presStyleLbl="sibTrans2D1" presStyleIdx="3" presStyleCnt="4"/>
      <dgm:spPr/>
    </dgm:pt>
    <dgm:pt modelId="{C0531846-6E95-48DF-A691-D2F6BE267B94}" type="pres">
      <dgm:prSet presAssocID="{C79B2AFE-70E2-422B-BB78-E6F1900CF520}" presName="connectorText" presStyleLbl="sibTrans2D1" presStyleIdx="3" presStyleCnt="4"/>
      <dgm:spPr/>
    </dgm:pt>
    <dgm:pt modelId="{85C60222-5DBD-47C7-9EEC-FF056756A383}" type="pres">
      <dgm:prSet presAssocID="{FE703CA9-D06C-4F12-BF69-FF6863C26B52}" presName="node" presStyleLbl="node1" presStyleIdx="4" presStyleCnt="5">
        <dgm:presLayoutVars>
          <dgm:bulletEnabled val="1"/>
        </dgm:presLayoutVars>
      </dgm:prSet>
      <dgm:spPr/>
    </dgm:pt>
  </dgm:ptLst>
  <dgm:cxnLst>
    <dgm:cxn modelId="{5D518E1F-A793-4111-80B0-4CCA96A35BF3}" type="presOf" srcId="{4E0A5A7F-5FD1-4EE0-8FC1-07BE1E3E4347}" destId="{9C984DF3-57CE-40A6-8E6E-E3B395623146}" srcOrd="0" destOrd="0" presId="urn:microsoft.com/office/officeart/2005/8/layout/process1"/>
    <dgm:cxn modelId="{0541C52C-6585-40F7-920D-43682BD817F6}" type="presOf" srcId="{EBD4C758-8CAC-40C1-AADE-967A4F5AA19B}" destId="{F3AC25CE-7D05-4425-A062-95DFD19E960B}" srcOrd="0" destOrd="0" presId="urn:microsoft.com/office/officeart/2005/8/layout/process1"/>
    <dgm:cxn modelId="{DB1C7C35-FA90-40D8-A071-E38B594B0C9B}" srcId="{BC9656DB-FE2E-4A91-A91F-B11D5D1548DE}" destId="{CA5ABD67-7A06-4280-BD7B-F602877C36FB}" srcOrd="1" destOrd="0" parTransId="{B8C8720B-5679-4843-9932-3F9484DBF66B}" sibTransId="{4E0A5A7F-5FD1-4EE0-8FC1-07BE1E3E4347}"/>
    <dgm:cxn modelId="{4D20AA35-D1A5-41FF-85FE-D0A97AC808D8}" srcId="{BC9656DB-FE2E-4A91-A91F-B11D5D1548DE}" destId="{6B6250C2-6F8E-4EE0-AEE7-D26936DD87EB}" srcOrd="2" destOrd="0" parTransId="{68448AAE-50AE-414C-B673-0B8904863172}" sibTransId="{7B2FBA2A-4AEF-47D9-823F-54B7933EBFFC}"/>
    <dgm:cxn modelId="{E73D7A39-1BC7-4441-A709-2A7B62868C01}" type="presOf" srcId="{C79B2AFE-70E2-422B-BB78-E6F1900CF520}" destId="{C0531846-6E95-48DF-A691-D2F6BE267B94}" srcOrd="1" destOrd="0" presId="urn:microsoft.com/office/officeart/2005/8/layout/process1"/>
    <dgm:cxn modelId="{2E1F733A-E7B0-4D45-9FF4-DF6C4295E0CE}" srcId="{BC9656DB-FE2E-4A91-A91F-B11D5D1548DE}" destId="{FE703CA9-D06C-4F12-BF69-FF6863C26B52}" srcOrd="4" destOrd="0" parTransId="{0C1DCBF8-CD3C-40F0-830B-5277849A6F42}" sibTransId="{EC2EA86E-7949-4E30-A5B6-41B10BC5290E}"/>
    <dgm:cxn modelId="{96C3403C-91F3-4C95-9997-C76D9BC79BDB}" type="presOf" srcId="{BC9656DB-FE2E-4A91-A91F-B11D5D1548DE}" destId="{C0104C73-F7C2-49BF-9350-B3B02F291DDB}" srcOrd="0" destOrd="0" presId="urn:microsoft.com/office/officeart/2005/8/layout/process1"/>
    <dgm:cxn modelId="{14BF1940-D327-488B-8E0F-AF5EB3B4743E}" srcId="{BC9656DB-FE2E-4A91-A91F-B11D5D1548DE}" destId="{EBD4C758-8CAC-40C1-AADE-967A4F5AA19B}" srcOrd="0" destOrd="0" parTransId="{A8324142-CA4A-4785-A683-D3D9CF6A2A60}" sibTransId="{0A307C2F-150D-487F-8926-A73948A0C3A4}"/>
    <dgm:cxn modelId="{4F5D3D48-F2D2-40D6-B003-2D32CBD2DA07}" type="presOf" srcId="{0A307C2F-150D-487F-8926-A73948A0C3A4}" destId="{C299755D-5929-45A4-829A-CCC6F1095FDA}" srcOrd="0" destOrd="0" presId="urn:microsoft.com/office/officeart/2005/8/layout/process1"/>
    <dgm:cxn modelId="{6571A94A-96E0-42E6-B73B-9B30F732C8E3}" srcId="{BC9656DB-FE2E-4A91-A91F-B11D5D1548DE}" destId="{92B4DE06-5B5E-4529-96A6-3EA3E3821C09}" srcOrd="3" destOrd="0" parTransId="{9A779AC5-D987-47B6-B949-7C14C5A5CD0B}" sibTransId="{C79B2AFE-70E2-422B-BB78-E6F1900CF520}"/>
    <dgm:cxn modelId="{9E93BE6E-6DE5-4A92-9F15-1D970BB21DC1}" type="presOf" srcId="{FE703CA9-D06C-4F12-BF69-FF6863C26B52}" destId="{85C60222-5DBD-47C7-9EEC-FF056756A383}" srcOrd="0" destOrd="0" presId="urn:microsoft.com/office/officeart/2005/8/layout/process1"/>
    <dgm:cxn modelId="{3729C571-2D07-47ED-BC6F-8B0FD9E415AB}" type="presOf" srcId="{C79B2AFE-70E2-422B-BB78-E6F1900CF520}" destId="{C00CDE55-DD97-425B-90D0-20E239C0E032}" srcOrd="0" destOrd="0" presId="urn:microsoft.com/office/officeart/2005/8/layout/process1"/>
    <dgm:cxn modelId="{A0FD8157-EDB7-405A-8038-AC7D6579B2AB}" type="presOf" srcId="{6B6250C2-6F8E-4EE0-AEE7-D26936DD87EB}" destId="{6E1BF292-2544-473D-966A-CD945C3BB694}" srcOrd="0" destOrd="0" presId="urn:microsoft.com/office/officeart/2005/8/layout/process1"/>
    <dgm:cxn modelId="{176D04C1-7EEA-4C95-BDA1-79E0A90C46EB}" type="presOf" srcId="{4E0A5A7F-5FD1-4EE0-8FC1-07BE1E3E4347}" destId="{E521B370-345F-4835-8580-1BDCBFE11765}" srcOrd="1" destOrd="0" presId="urn:microsoft.com/office/officeart/2005/8/layout/process1"/>
    <dgm:cxn modelId="{A5F445D2-BB86-4181-869D-2FE73C02F992}" type="presOf" srcId="{CA5ABD67-7A06-4280-BD7B-F602877C36FB}" destId="{B40C962E-7CA5-4091-B8CA-2F227894F72F}" srcOrd="0" destOrd="0" presId="urn:microsoft.com/office/officeart/2005/8/layout/process1"/>
    <dgm:cxn modelId="{1065F2DE-16D8-4411-8699-24A650367F6E}" type="presOf" srcId="{7B2FBA2A-4AEF-47D9-823F-54B7933EBFFC}" destId="{A37462B4-0951-492E-8CBD-BEFBC68D3598}" srcOrd="1" destOrd="0" presId="urn:microsoft.com/office/officeart/2005/8/layout/process1"/>
    <dgm:cxn modelId="{7844AEE2-B7D7-4ECD-B6E4-4C3B01A9F96A}" type="presOf" srcId="{0A307C2F-150D-487F-8926-A73948A0C3A4}" destId="{41347CD7-5BCF-4F67-B239-712F48EE9135}" srcOrd="1" destOrd="0" presId="urn:microsoft.com/office/officeart/2005/8/layout/process1"/>
    <dgm:cxn modelId="{E20B48FE-E3EE-4DB7-B36E-AE9A13C27F22}" type="presOf" srcId="{92B4DE06-5B5E-4529-96A6-3EA3E3821C09}" destId="{AB089B1A-3467-4DFE-ADF5-7CDD0F29E306}" srcOrd="0" destOrd="0" presId="urn:microsoft.com/office/officeart/2005/8/layout/process1"/>
    <dgm:cxn modelId="{2B8550FE-A90E-45A3-989E-EF1D447A4027}" type="presOf" srcId="{7B2FBA2A-4AEF-47D9-823F-54B7933EBFFC}" destId="{9101C88B-119A-4063-91D5-D7A98E25DE08}" srcOrd="0" destOrd="0" presId="urn:microsoft.com/office/officeart/2005/8/layout/process1"/>
    <dgm:cxn modelId="{27FAADDF-8429-4BFF-BF26-0CB21877ED1E}" type="presParOf" srcId="{C0104C73-F7C2-49BF-9350-B3B02F291DDB}" destId="{F3AC25CE-7D05-4425-A062-95DFD19E960B}" srcOrd="0" destOrd="0" presId="urn:microsoft.com/office/officeart/2005/8/layout/process1"/>
    <dgm:cxn modelId="{CACDA7EC-03EA-47F9-B248-BBFA820A1C77}" type="presParOf" srcId="{C0104C73-F7C2-49BF-9350-B3B02F291DDB}" destId="{C299755D-5929-45A4-829A-CCC6F1095FDA}" srcOrd="1" destOrd="0" presId="urn:microsoft.com/office/officeart/2005/8/layout/process1"/>
    <dgm:cxn modelId="{8C071DD2-B4F2-4635-A8E3-FFA6A94BD5E4}" type="presParOf" srcId="{C299755D-5929-45A4-829A-CCC6F1095FDA}" destId="{41347CD7-5BCF-4F67-B239-712F48EE9135}" srcOrd="0" destOrd="0" presId="urn:microsoft.com/office/officeart/2005/8/layout/process1"/>
    <dgm:cxn modelId="{C3B3038D-BF5B-4679-8F4E-E45D0CE6949C}" type="presParOf" srcId="{C0104C73-F7C2-49BF-9350-B3B02F291DDB}" destId="{B40C962E-7CA5-4091-B8CA-2F227894F72F}" srcOrd="2" destOrd="0" presId="urn:microsoft.com/office/officeart/2005/8/layout/process1"/>
    <dgm:cxn modelId="{2EBD540B-B1F6-4DB7-92D5-ABA60856BAF9}" type="presParOf" srcId="{C0104C73-F7C2-49BF-9350-B3B02F291DDB}" destId="{9C984DF3-57CE-40A6-8E6E-E3B395623146}" srcOrd="3" destOrd="0" presId="urn:microsoft.com/office/officeart/2005/8/layout/process1"/>
    <dgm:cxn modelId="{1FBF528B-DAC9-45B1-A97B-E0328049411B}" type="presParOf" srcId="{9C984DF3-57CE-40A6-8E6E-E3B395623146}" destId="{E521B370-345F-4835-8580-1BDCBFE11765}" srcOrd="0" destOrd="0" presId="urn:microsoft.com/office/officeart/2005/8/layout/process1"/>
    <dgm:cxn modelId="{92926FE1-5B40-4E62-973D-419F517F4CE7}" type="presParOf" srcId="{C0104C73-F7C2-49BF-9350-B3B02F291DDB}" destId="{6E1BF292-2544-473D-966A-CD945C3BB694}" srcOrd="4" destOrd="0" presId="urn:microsoft.com/office/officeart/2005/8/layout/process1"/>
    <dgm:cxn modelId="{2D046F90-3411-49EF-B1B0-AE5F2070D1BB}" type="presParOf" srcId="{C0104C73-F7C2-49BF-9350-B3B02F291DDB}" destId="{9101C88B-119A-4063-91D5-D7A98E25DE08}" srcOrd="5" destOrd="0" presId="urn:microsoft.com/office/officeart/2005/8/layout/process1"/>
    <dgm:cxn modelId="{0041187D-626B-4CDD-B576-735F0FC2EEFF}" type="presParOf" srcId="{9101C88B-119A-4063-91D5-D7A98E25DE08}" destId="{A37462B4-0951-492E-8CBD-BEFBC68D3598}" srcOrd="0" destOrd="0" presId="urn:microsoft.com/office/officeart/2005/8/layout/process1"/>
    <dgm:cxn modelId="{F3713577-B7C5-4480-9DE1-1C1CFAB45560}" type="presParOf" srcId="{C0104C73-F7C2-49BF-9350-B3B02F291DDB}" destId="{AB089B1A-3467-4DFE-ADF5-7CDD0F29E306}" srcOrd="6" destOrd="0" presId="urn:microsoft.com/office/officeart/2005/8/layout/process1"/>
    <dgm:cxn modelId="{482919F3-C148-4894-8858-5B5B745F4C67}" type="presParOf" srcId="{C0104C73-F7C2-49BF-9350-B3B02F291DDB}" destId="{C00CDE55-DD97-425B-90D0-20E239C0E032}" srcOrd="7" destOrd="0" presId="urn:microsoft.com/office/officeart/2005/8/layout/process1"/>
    <dgm:cxn modelId="{8F5D6F70-8B96-4CB5-8814-109627909784}" type="presParOf" srcId="{C00CDE55-DD97-425B-90D0-20E239C0E032}" destId="{C0531846-6E95-48DF-A691-D2F6BE267B94}" srcOrd="0" destOrd="0" presId="urn:microsoft.com/office/officeart/2005/8/layout/process1"/>
    <dgm:cxn modelId="{497280B8-3556-4264-8FC8-D5C29CD582C5}" type="presParOf" srcId="{C0104C73-F7C2-49BF-9350-B3B02F291DDB}" destId="{85C60222-5DBD-47C7-9EEC-FF056756A383}"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A91256-1FCB-4ADD-8AFB-9E25A6FBA99E}"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US"/>
        </a:p>
      </dgm:t>
    </dgm:pt>
    <dgm:pt modelId="{4E3BA651-037F-4DDA-9FD7-9370E7DEEC58}">
      <dgm:prSet/>
      <dgm:spPr/>
      <dgm:t>
        <a:bodyPr/>
        <a:lstStyle/>
        <a:p>
          <a:r>
            <a:rPr lang="en-US" b="1" dirty="0"/>
            <a:t>Housing Cost Burden Linked to Worse Health</a:t>
          </a:r>
          <a:endParaRPr lang="en-US" dirty="0"/>
        </a:p>
      </dgm:t>
    </dgm:pt>
    <dgm:pt modelId="{440DA691-1C72-4575-ABF3-625083414483}" type="parTrans" cxnId="{B06D5BA2-0CD0-4178-B263-4386F6F2E0CC}">
      <dgm:prSet/>
      <dgm:spPr/>
      <dgm:t>
        <a:bodyPr/>
        <a:lstStyle/>
        <a:p>
          <a:endParaRPr lang="en-US"/>
        </a:p>
      </dgm:t>
    </dgm:pt>
    <dgm:pt modelId="{2A7B251E-5DC1-4FF4-89DF-AF0B19F25A68}" type="sibTrans" cxnId="{B06D5BA2-0CD0-4178-B263-4386F6F2E0CC}">
      <dgm:prSet/>
      <dgm:spPr/>
      <dgm:t>
        <a:bodyPr/>
        <a:lstStyle/>
        <a:p>
          <a:endParaRPr lang="en-US"/>
        </a:p>
      </dgm:t>
    </dgm:pt>
    <dgm:pt modelId="{FAE6F330-9F47-4DEA-BBF1-9670E2612A38}">
      <dgm:prSet/>
      <dgm:spPr/>
      <dgm:t>
        <a:bodyPr/>
        <a:lstStyle/>
        <a:p>
          <a:r>
            <a:rPr lang="en-US" b="1" dirty="0"/>
            <a:t>Increased rent burden linked to increased mortality rates</a:t>
          </a:r>
          <a:endParaRPr lang="en-US" dirty="0"/>
        </a:p>
      </dgm:t>
    </dgm:pt>
    <dgm:pt modelId="{D7F7CC88-C25D-4892-BDC5-FBAFB874FAA2}" type="parTrans" cxnId="{1F400E58-FCC1-4CC3-95E8-43C2BD356341}">
      <dgm:prSet/>
      <dgm:spPr/>
      <dgm:t>
        <a:bodyPr/>
        <a:lstStyle/>
        <a:p>
          <a:endParaRPr lang="en-US"/>
        </a:p>
      </dgm:t>
    </dgm:pt>
    <dgm:pt modelId="{D2F8A22A-838F-4D84-88EE-C00C9AF14446}" type="sibTrans" cxnId="{1F400E58-FCC1-4CC3-95E8-43C2BD356341}">
      <dgm:prSet/>
      <dgm:spPr/>
      <dgm:t>
        <a:bodyPr/>
        <a:lstStyle/>
        <a:p>
          <a:endParaRPr lang="en-US"/>
        </a:p>
      </dgm:t>
    </dgm:pt>
    <dgm:pt modelId="{EB562F28-E672-40C6-89FB-486FDE4F154E}">
      <dgm:prSet/>
      <dgm:spPr/>
      <dgm:t>
        <a:bodyPr/>
        <a:lstStyle/>
        <a:p>
          <a:r>
            <a:rPr lang="en-US" b="1" dirty="0"/>
            <a:t>Evictions linked to increased mortality rates</a:t>
          </a:r>
          <a:endParaRPr lang="en-US" dirty="0"/>
        </a:p>
      </dgm:t>
    </dgm:pt>
    <dgm:pt modelId="{B8DD56CC-1623-4498-86B9-AC346317D42E}" type="parTrans" cxnId="{F670F395-5C68-4F9F-9800-86BBE9DE003F}">
      <dgm:prSet/>
      <dgm:spPr/>
      <dgm:t>
        <a:bodyPr/>
        <a:lstStyle/>
        <a:p>
          <a:endParaRPr lang="en-US"/>
        </a:p>
      </dgm:t>
    </dgm:pt>
    <dgm:pt modelId="{841C792A-C367-47C2-BCE3-44C20327CF50}" type="sibTrans" cxnId="{F670F395-5C68-4F9F-9800-86BBE9DE003F}">
      <dgm:prSet/>
      <dgm:spPr/>
      <dgm:t>
        <a:bodyPr/>
        <a:lstStyle/>
        <a:p>
          <a:endParaRPr lang="en-US"/>
        </a:p>
      </dgm:t>
    </dgm:pt>
    <dgm:pt modelId="{27A453CE-F4E3-4652-A3DE-CF2155C16B41}" type="pres">
      <dgm:prSet presAssocID="{5BA91256-1FCB-4ADD-8AFB-9E25A6FBA99E}" presName="hierChild1" presStyleCnt="0">
        <dgm:presLayoutVars>
          <dgm:chPref val="1"/>
          <dgm:dir/>
          <dgm:animOne val="branch"/>
          <dgm:animLvl val="lvl"/>
          <dgm:resizeHandles/>
        </dgm:presLayoutVars>
      </dgm:prSet>
      <dgm:spPr/>
    </dgm:pt>
    <dgm:pt modelId="{5E0468B7-D6E2-4B9F-B86F-BEA502DAFAC0}" type="pres">
      <dgm:prSet presAssocID="{4E3BA651-037F-4DDA-9FD7-9370E7DEEC58}" presName="hierRoot1" presStyleCnt="0"/>
      <dgm:spPr/>
    </dgm:pt>
    <dgm:pt modelId="{BB225F21-C372-4534-AA17-A37F33C9C7C0}" type="pres">
      <dgm:prSet presAssocID="{4E3BA651-037F-4DDA-9FD7-9370E7DEEC58}" presName="composite" presStyleCnt="0"/>
      <dgm:spPr/>
    </dgm:pt>
    <dgm:pt modelId="{E2961D7E-8E50-45EE-9659-D7B2A673D069}" type="pres">
      <dgm:prSet presAssocID="{4E3BA651-037F-4DDA-9FD7-9370E7DEEC58}" presName="background" presStyleLbl="node0" presStyleIdx="0" presStyleCnt="1"/>
      <dgm:spPr/>
    </dgm:pt>
    <dgm:pt modelId="{BF8B7CD7-18AB-4A98-AE1D-642CF810D768}" type="pres">
      <dgm:prSet presAssocID="{4E3BA651-037F-4DDA-9FD7-9370E7DEEC58}" presName="text" presStyleLbl="fgAcc0" presStyleIdx="0" presStyleCnt="1">
        <dgm:presLayoutVars>
          <dgm:chPref val="3"/>
        </dgm:presLayoutVars>
      </dgm:prSet>
      <dgm:spPr/>
    </dgm:pt>
    <dgm:pt modelId="{C3EB122B-6C8A-4D52-A68B-070CEC9B04D4}" type="pres">
      <dgm:prSet presAssocID="{4E3BA651-037F-4DDA-9FD7-9370E7DEEC58}" presName="hierChild2" presStyleCnt="0"/>
      <dgm:spPr/>
    </dgm:pt>
    <dgm:pt modelId="{6A44C0D5-12E7-48AA-B925-7BEF92F24047}" type="pres">
      <dgm:prSet presAssocID="{D7F7CC88-C25D-4892-BDC5-FBAFB874FAA2}" presName="Name10" presStyleLbl="parChTrans1D2" presStyleIdx="0" presStyleCnt="2"/>
      <dgm:spPr/>
    </dgm:pt>
    <dgm:pt modelId="{A9BEB5AE-CFA1-43B4-9EEB-DCE5240A1573}" type="pres">
      <dgm:prSet presAssocID="{FAE6F330-9F47-4DEA-BBF1-9670E2612A38}" presName="hierRoot2" presStyleCnt="0"/>
      <dgm:spPr/>
    </dgm:pt>
    <dgm:pt modelId="{0155016F-025B-4A2F-99C6-BA073BBE74DA}" type="pres">
      <dgm:prSet presAssocID="{FAE6F330-9F47-4DEA-BBF1-9670E2612A38}" presName="composite2" presStyleCnt="0"/>
      <dgm:spPr/>
    </dgm:pt>
    <dgm:pt modelId="{6FD06E73-1A6E-4304-949B-F0BB09E79988}" type="pres">
      <dgm:prSet presAssocID="{FAE6F330-9F47-4DEA-BBF1-9670E2612A38}" presName="background2" presStyleLbl="node2" presStyleIdx="0" presStyleCnt="2"/>
      <dgm:spPr/>
    </dgm:pt>
    <dgm:pt modelId="{47FF39F0-379E-493E-935C-998E62311553}" type="pres">
      <dgm:prSet presAssocID="{FAE6F330-9F47-4DEA-BBF1-9670E2612A38}" presName="text2" presStyleLbl="fgAcc2" presStyleIdx="0" presStyleCnt="2">
        <dgm:presLayoutVars>
          <dgm:chPref val="3"/>
        </dgm:presLayoutVars>
      </dgm:prSet>
      <dgm:spPr/>
    </dgm:pt>
    <dgm:pt modelId="{FDCB92EE-F945-4861-A9B3-0C2EFB6DF651}" type="pres">
      <dgm:prSet presAssocID="{FAE6F330-9F47-4DEA-BBF1-9670E2612A38}" presName="hierChild3" presStyleCnt="0"/>
      <dgm:spPr/>
    </dgm:pt>
    <dgm:pt modelId="{7DD02D2B-9528-4C51-A404-E88C4E38592F}" type="pres">
      <dgm:prSet presAssocID="{B8DD56CC-1623-4498-86B9-AC346317D42E}" presName="Name10" presStyleLbl="parChTrans1D2" presStyleIdx="1" presStyleCnt="2"/>
      <dgm:spPr/>
    </dgm:pt>
    <dgm:pt modelId="{B3BC09B0-EE51-4BFA-BC6A-49685E0FD07E}" type="pres">
      <dgm:prSet presAssocID="{EB562F28-E672-40C6-89FB-486FDE4F154E}" presName="hierRoot2" presStyleCnt="0"/>
      <dgm:spPr/>
    </dgm:pt>
    <dgm:pt modelId="{C1864D06-4EC0-4B28-9957-D0DC8FF4BCBD}" type="pres">
      <dgm:prSet presAssocID="{EB562F28-E672-40C6-89FB-486FDE4F154E}" presName="composite2" presStyleCnt="0"/>
      <dgm:spPr/>
    </dgm:pt>
    <dgm:pt modelId="{328AAB8E-82C5-4CDA-A569-F976E664D5C9}" type="pres">
      <dgm:prSet presAssocID="{EB562F28-E672-40C6-89FB-486FDE4F154E}" presName="background2" presStyleLbl="node2" presStyleIdx="1" presStyleCnt="2"/>
      <dgm:spPr/>
    </dgm:pt>
    <dgm:pt modelId="{C2F41F8F-E51F-4EEF-8135-B1ACB1DD0844}" type="pres">
      <dgm:prSet presAssocID="{EB562F28-E672-40C6-89FB-486FDE4F154E}" presName="text2" presStyleLbl="fgAcc2" presStyleIdx="1" presStyleCnt="2">
        <dgm:presLayoutVars>
          <dgm:chPref val="3"/>
        </dgm:presLayoutVars>
      </dgm:prSet>
      <dgm:spPr/>
    </dgm:pt>
    <dgm:pt modelId="{AA9E3873-C8A8-4C2B-87AD-8DDD502B5D9C}" type="pres">
      <dgm:prSet presAssocID="{EB562F28-E672-40C6-89FB-486FDE4F154E}" presName="hierChild3" presStyleCnt="0"/>
      <dgm:spPr/>
    </dgm:pt>
  </dgm:ptLst>
  <dgm:cxnLst>
    <dgm:cxn modelId="{A54BC510-D507-42FE-B17E-CBE4C44AE8A6}" type="presOf" srcId="{FAE6F330-9F47-4DEA-BBF1-9670E2612A38}" destId="{47FF39F0-379E-493E-935C-998E62311553}" srcOrd="0" destOrd="0" presId="urn:microsoft.com/office/officeart/2005/8/layout/hierarchy1"/>
    <dgm:cxn modelId="{A983A720-406F-416F-978B-D45F68FF3EE3}" type="presOf" srcId="{B8DD56CC-1623-4498-86B9-AC346317D42E}" destId="{7DD02D2B-9528-4C51-A404-E88C4E38592F}" srcOrd="0" destOrd="0" presId="urn:microsoft.com/office/officeart/2005/8/layout/hierarchy1"/>
    <dgm:cxn modelId="{091BF22E-6830-4164-B532-F251B5C7A58C}" type="presOf" srcId="{5BA91256-1FCB-4ADD-8AFB-9E25A6FBA99E}" destId="{27A453CE-F4E3-4652-A3DE-CF2155C16B41}" srcOrd="0" destOrd="0" presId="urn:microsoft.com/office/officeart/2005/8/layout/hierarchy1"/>
    <dgm:cxn modelId="{64DEF470-485A-417D-A4AB-DA0F9B4EA107}" type="presOf" srcId="{4E3BA651-037F-4DDA-9FD7-9370E7DEEC58}" destId="{BF8B7CD7-18AB-4A98-AE1D-642CF810D768}" srcOrd="0" destOrd="0" presId="urn:microsoft.com/office/officeart/2005/8/layout/hierarchy1"/>
    <dgm:cxn modelId="{31C1CA52-E3E5-43EF-A133-4FD99A7F9260}" type="presOf" srcId="{EB562F28-E672-40C6-89FB-486FDE4F154E}" destId="{C2F41F8F-E51F-4EEF-8135-B1ACB1DD0844}" srcOrd="0" destOrd="0" presId="urn:microsoft.com/office/officeart/2005/8/layout/hierarchy1"/>
    <dgm:cxn modelId="{1F400E58-FCC1-4CC3-95E8-43C2BD356341}" srcId="{4E3BA651-037F-4DDA-9FD7-9370E7DEEC58}" destId="{FAE6F330-9F47-4DEA-BBF1-9670E2612A38}" srcOrd="0" destOrd="0" parTransId="{D7F7CC88-C25D-4892-BDC5-FBAFB874FAA2}" sibTransId="{D2F8A22A-838F-4D84-88EE-C00C9AF14446}"/>
    <dgm:cxn modelId="{F670F395-5C68-4F9F-9800-86BBE9DE003F}" srcId="{4E3BA651-037F-4DDA-9FD7-9370E7DEEC58}" destId="{EB562F28-E672-40C6-89FB-486FDE4F154E}" srcOrd="1" destOrd="0" parTransId="{B8DD56CC-1623-4498-86B9-AC346317D42E}" sibTransId="{841C792A-C367-47C2-BCE3-44C20327CF50}"/>
    <dgm:cxn modelId="{B06D5BA2-0CD0-4178-B263-4386F6F2E0CC}" srcId="{5BA91256-1FCB-4ADD-8AFB-9E25A6FBA99E}" destId="{4E3BA651-037F-4DDA-9FD7-9370E7DEEC58}" srcOrd="0" destOrd="0" parTransId="{440DA691-1C72-4575-ABF3-625083414483}" sibTransId="{2A7B251E-5DC1-4FF4-89DF-AF0B19F25A68}"/>
    <dgm:cxn modelId="{879827BC-C819-43CF-B1AE-80DE9FD74799}" type="presOf" srcId="{D7F7CC88-C25D-4892-BDC5-FBAFB874FAA2}" destId="{6A44C0D5-12E7-48AA-B925-7BEF92F24047}" srcOrd="0" destOrd="0" presId="urn:microsoft.com/office/officeart/2005/8/layout/hierarchy1"/>
    <dgm:cxn modelId="{D5D88107-9950-45D9-861D-7AAC6C8F59C3}" type="presParOf" srcId="{27A453CE-F4E3-4652-A3DE-CF2155C16B41}" destId="{5E0468B7-D6E2-4B9F-B86F-BEA502DAFAC0}" srcOrd="0" destOrd="0" presId="urn:microsoft.com/office/officeart/2005/8/layout/hierarchy1"/>
    <dgm:cxn modelId="{DADF5397-A47F-4C12-B8B6-664E01848BFF}" type="presParOf" srcId="{5E0468B7-D6E2-4B9F-B86F-BEA502DAFAC0}" destId="{BB225F21-C372-4534-AA17-A37F33C9C7C0}" srcOrd="0" destOrd="0" presId="urn:microsoft.com/office/officeart/2005/8/layout/hierarchy1"/>
    <dgm:cxn modelId="{74840768-A1F5-4F65-A883-E02DBB3444BB}" type="presParOf" srcId="{BB225F21-C372-4534-AA17-A37F33C9C7C0}" destId="{E2961D7E-8E50-45EE-9659-D7B2A673D069}" srcOrd="0" destOrd="0" presId="urn:microsoft.com/office/officeart/2005/8/layout/hierarchy1"/>
    <dgm:cxn modelId="{620409AA-959F-4E54-82C5-9F19129008E3}" type="presParOf" srcId="{BB225F21-C372-4534-AA17-A37F33C9C7C0}" destId="{BF8B7CD7-18AB-4A98-AE1D-642CF810D768}" srcOrd="1" destOrd="0" presId="urn:microsoft.com/office/officeart/2005/8/layout/hierarchy1"/>
    <dgm:cxn modelId="{4637C843-C897-41A1-ABFC-1228A8E0EDF6}" type="presParOf" srcId="{5E0468B7-D6E2-4B9F-B86F-BEA502DAFAC0}" destId="{C3EB122B-6C8A-4D52-A68B-070CEC9B04D4}" srcOrd="1" destOrd="0" presId="urn:microsoft.com/office/officeart/2005/8/layout/hierarchy1"/>
    <dgm:cxn modelId="{6CA91E0D-F004-45FB-8AED-DACC7DB27BD0}" type="presParOf" srcId="{C3EB122B-6C8A-4D52-A68B-070CEC9B04D4}" destId="{6A44C0D5-12E7-48AA-B925-7BEF92F24047}" srcOrd="0" destOrd="0" presId="urn:microsoft.com/office/officeart/2005/8/layout/hierarchy1"/>
    <dgm:cxn modelId="{2BEC3F6C-8378-474C-9003-C9917432FB21}" type="presParOf" srcId="{C3EB122B-6C8A-4D52-A68B-070CEC9B04D4}" destId="{A9BEB5AE-CFA1-43B4-9EEB-DCE5240A1573}" srcOrd="1" destOrd="0" presId="urn:microsoft.com/office/officeart/2005/8/layout/hierarchy1"/>
    <dgm:cxn modelId="{8FF01830-4A07-476B-A5E4-E09766DCD245}" type="presParOf" srcId="{A9BEB5AE-CFA1-43B4-9EEB-DCE5240A1573}" destId="{0155016F-025B-4A2F-99C6-BA073BBE74DA}" srcOrd="0" destOrd="0" presId="urn:microsoft.com/office/officeart/2005/8/layout/hierarchy1"/>
    <dgm:cxn modelId="{76DF7E86-9255-489E-88B2-8665BF74D88F}" type="presParOf" srcId="{0155016F-025B-4A2F-99C6-BA073BBE74DA}" destId="{6FD06E73-1A6E-4304-949B-F0BB09E79988}" srcOrd="0" destOrd="0" presId="urn:microsoft.com/office/officeart/2005/8/layout/hierarchy1"/>
    <dgm:cxn modelId="{CFD748D6-B177-4E59-93A5-E5CC1B9853E1}" type="presParOf" srcId="{0155016F-025B-4A2F-99C6-BA073BBE74DA}" destId="{47FF39F0-379E-493E-935C-998E62311553}" srcOrd="1" destOrd="0" presId="urn:microsoft.com/office/officeart/2005/8/layout/hierarchy1"/>
    <dgm:cxn modelId="{53EFE199-BC49-41AC-A512-88C4EDB45B10}" type="presParOf" srcId="{A9BEB5AE-CFA1-43B4-9EEB-DCE5240A1573}" destId="{FDCB92EE-F945-4861-A9B3-0C2EFB6DF651}" srcOrd="1" destOrd="0" presId="urn:microsoft.com/office/officeart/2005/8/layout/hierarchy1"/>
    <dgm:cxn modelId="{3E61E977-EE96-42B4-8906-C13C4DECA241}" type="presParOf" srcId="{C3EB122B-6C8A-4D52-A68B-070CEC9B04D4}" destId="{7DD02D2B-9528-4C51-A404-E88C4E38592F}" srcOrd="2" destOrd="0" presId="urn:microsoft.com/office/officeart/2005/8/layout/hierarchy1"/>
    <dgm:cxn modelId="{BD33DF80-0BFF-4BE3-AC9A-1CFF661AFD86}" type="presParOf" srcId="{C3EB122B-6C8A-4D52-A68B-070CEC9B04D4}" destId="{B3BC09B0-EE51-4BFA-BC6A-49685E0FD07E}" srcOrd="3" destOrd="0" presId="urn:microsoft.com/office/officeart/2005/8/layout/hierarchy1"/>
    <dgm:cxn modelId="{04B0B35F-CA7D-46C4-A2BE-8FAB6C7E05E9}" type="presParOf" srcId="{B3BC09B0-EE51-4BFA-BC6A-49685E0FD07E}" destId="{C1864D06-4EC0-4B28-9957-D0DC8FF4BCBD}" srcOrd="0" destOrd="0" presId="urn:microsoft.com/office/officeart/2005/8/layout/hierarchy1"/>
    <dgm:cxn modelId="{E7E6C02F-45E1-46C7-BB9E-FB78BBD68EF3}" type="presParOf" srcId="{C1864D06-4EC0-4B28-9957-D0DC8FF4BCBD}" destId="{328AAB8E-82C5-4CDA-A569-F976E664D5C9}" srcOrd="0" destOrd="0" presId="urn:microsoft.com/office/officeart/2005/8/layout/hierarchy1"/>
    <dgm:cxn modelId="{F41A5CD6-D781-4A0D-BA09-34504CA9E3BB}" type="presParOf" srcId="{C1864D06-4EC0-4B28-9957-D0DC8FF4BCBD}" destId="{C2F41F8F-E51F-4EEF-8135-B1ACB1DD0844}" srcOrd="1" destOrd="0" presId="urn:microsoft.com/office/officeart/2005/8/layout/hierarchy1"/>
    <dgm:cxn modelId="{51FDF850-A31B-422D-814F-81F51F7AD3EC}" type="presParOf" srcId="{B3BC09B0-EE51-4BFA-BC6A-49685E0FD07E}" destId="{AA9E3873-C8A8-4C2B-87AD-8DDD502B5D9C}"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9B9186-FBD8-4F28-A704-604B3A60BB4D}"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n-US"/>
        </a:p>
      </dgm:t>
    </dgm:pt>
    <dgm:pt modelId="{4F7E14FC-2AD2-4D84-8A69-FD1ED5F4CD8A}">
      <dgm:prSet phldrT="[Text]"/>
      <dgm:spPr/>
      <dgm:t>
        <a:bodyPr/>
        <a:lstStyle/>
        <a:p>
          <a:r>
            <a:rPr lang="en-US" dirty="0"/>
            <a:t>Outreach</a:t>
          </a:r>
        </a:p>
      </dgm:t>
    </dgm:pt>
    <dgm:pt modelId="{29C9B9C8-B03B-4E29-ABBA-3319CCF5E2D3}" type="parTrans" cxnId="{304142FA-2E8E-48F1-B2AB-420E4502EDCE}">
      <dgm:prSet/>
      <dgm:spPr/>
      <dgm:t>
        <a:bodyPr/>
        <a:lstStyle/>
        <a:p>
          <a:endParaRPr lang="en-US"/>
        </a:p>
      </dgm:t>
    </dgm:pt>
    <dgm:pt modelId="{F9CB4DC4-7455-4482-80A4-08FF24E482B7}" type="sibTrans" cxnId="{304142FA-2E8E-48F1-B2AB-420E4502EDCE}">
      <dgm:prSet/>
      <dgm:spPr/>
      <dgm:t>
        <a:bodyPr/>
        <a:lstStyle/>
        <a:p>
          <a:endParaRPr lang="en-US"/>
        </a:p>
      </dgm:t>
    </dgm:pt>
    <dgm:pt modelId="{AB83877B-D507-4D0C-B62F-24B39A26E84A}">
      <dgm:prSet phldrT="[Text]"/>
      <dgm:spPr/>
      <dgm:t>
        <a:bodyPr/>
        <a:lstStyle/>
        <a:p>
          <a:r>
            <a:rPr lang="en-US" dirty="0"/>
            <a:t>Referrals (CES/MHC)</a:t>
          </a:r>
        </a:p>
      </dgm:t>
    </dgm:pt>
    <dgm:pt modelId="{D5937A27-6F4E-4410-AD57-D737C655F546}" type="parTrans" cxnId="{BF038C87-350D-4B14-8D7F-9ECE2CA6F7CD}">
      <dgm:prSet/>
      <dgm:spPr/>
      <dgm:t>
        <a:bodyPr/>
        <a:lstStyle/>
        <a:p>
          <a:endParaRPr lang="en-US"/>
        </a:p>
      </dgm:t>
    </dgm:pt>
    <dgm:pt modelId="{C6F34C3E-D28F-4AF5-8397-79F47F09E4FC}" type="sibTrans" cxnId="{BF038C87-350D-4B14-8D7F-9ECE2CA6F7CD}">
      <dgm:prSet/>
      <dgm:spPr/>
      <dgm:t>
        <a:bodyPr/>
        <a:lstStyle/>
        <a:p>
          <a:endParaRPr lang="en-US"/>
        </a:p>
      </dgm:t>
    </dgm:pt>
    <dgm:pt modelId="{DBDD00FB-AA0E-47BB-BBD0-486340F46BC6}">
      <dgm:prSet phldrT="[Text]"/>
      <dgm:spPr/>
      <dgm:t>
        <a:bodyPr/>
        <a:lstStyle/>
        <a:p>
          <a:r>
            <a:rPr lang="en-US" dirty="0"/>
            <a:t>Call/Walk-In</a:t>
          </a:r>
        </a:p>
      </dgm:t>
    </dgm:pt>
    <dgm:pt modelId="{4957D385-CE4F-478B-8622-2CCE03975CF0}" type="parTrans" cxnId="{F26174B7-43A8-4571-94E0-59A8FF403BBE}">
      <dgm:prSet/>
      <dgm:spPr/>
      <dgm:t>
        <a:bodyPr/>
        <a:lstStyle/>
        <a:p>
          <a:endParaRPr lang="en-US"/>
        </a:p>
      </dgm:t>
    </dgm:pt>
    <dgm:pt modelId="{0180F71E-66E1-4DA5-A68E-144DD1DC55FA}" type="sibTrans" cxnId="{F26174B7-43A8-4571-94E0-59A8FF403BBE}">
      <dgm:prSet/>
      <dgm:spPr/>
      <dgm:t>
        <a:bodyPr/>
        <a:lstStyle/>
        <a:p>
          <a:endParaRPr lang="en-US"/>
        </a:p>
      </dgm:t>
    </dgm:pt>
    <dgm:pt modelId="{59BBC096-8E26-4689-9105-9623412328B9}">
      <dgm:prSet phldrT="[Text]"/>
      <dgm:spPr/>
      <dgm:t>
        <a:bodyPr/>
        <a:lstStyle/>
        <a:p>
          <a:r>
            <a:rPr lang="en-US" dirty="0"/>
            <a:t>Resources </a:t>
          </a:r>
        </a:p>
      </dgm:t>
    </dgm:pt>
    <dgm:pt modelId="{D84EB409-06D0-4B4D-AB47-9D37113D7963}" type="parTrans" cxnId="{7D5C928F-D98A-42A6-8D85-48D57A8E014B}">
      <dgm:prSet/>
      <dgm:spPr/>
      <dgm:t>
        <a:bodyPr/>
        <a:lstStyle/>
        <a:p>
          <a:endParaRPr lang="en-US"/>
        </a:p>
      </dgm:t>
    </dgm:pt>
    <dgm:pt modelId="{A4652E90-A973-4D5B-96D0-B87D0983A3B4}" type="sibTrans" cxnId="{7D5C928F-D98A-42A6-8D85-48D57A8E014B}">
      <dgm:prSet/>
      <dgm:spPr/>
      <dgm:t>
        <a:bodyPr/>
        <a:lstStyle/>
        <a:p>
          <a:endParaRPr lang="en-US"/>
        </a:p>
      </dgm:t>
    </dgm:pt>
    <dgm:pt modelId="{8C903989-A0A4-4D36-93C0-29E5A3C542CD}" type="pres">
      <dgm:prSet presAssocID="{8E9B9186-FBD8-4F28-A704-604B3A60BB4D}" presName="Name0" presStyleCnt="0">
        <dgm:presLayoutVars>
          <dgm:chMax val="4"/>
          <dgm:resizeHandles val="exact"/>
        </dgm:presLayoutVars>
      </dgm:prSet>
      <dgm:spPr/>
    </dgm:pt>
    <dgm:pt modelId="{207DD3C2-3288-4F34-BE52-F8324569D671}" type="pres">
      <dgm:prSet presAssocID="{8E9B9186-FBD8-4F28-A704-604B3A60BB4D}" presName="ellipse" presStyleLbl="trBgShp" presStyleIdx="0" presStyleCnt="1"/>
      <dgm:spPr/>
    </dgm:pt>
    <dgm:pt modelId="{42DDC8CD-C65C-4E06-A226-E131505F2FF5}" type="pres">
      <dgm:prSet presAssocID="{8E9B9186-FBD8-4F28-A704-604B3A60BB4D}" presName="arrow1" presStyleLbl="fgShp" presStyleIdx="0" presStyleCnt="1"/>
      <dgm:spPr/>
    </dgm:pt>
    <dgm:pt modelId="{7B39F7FC-6BC9-4E01-A310-14274EC02BC5}" type="pres">
      <dgm:prSet presAssocID="{8E9B9186-FBD8-4F28-A704-604B3A60BB4D}" presName="rectangle" presStyleLbl="revTx" presStyleIdx="0" presStyleCnt="1">
        <dgm:presLayoutVars>
          <dgm:bulletEnabled val="1"/>
        </dgm:presLayoutVars>
      </dgm:prSet>
      <dgm:spPr/>
    </dgm:pt>
    <dgm:pt modelId="{B83BEC19-7967-4B89-946F-93EE5177EEA0}" type="pres">
      <dgm:prSet presAssocID="{AB83877B-D507-4D0C-B62F-24B39A26E84A}" presName="item1" presStyleLbl="node1" presStyleIdx="0" presStyleCnt="3">
        <dgm:presLayoutVars>
          <dgm:bulletEnabled val="1"/>
        </dgm:presLayoutVars>
      </dgm:prSet>
      <dgm:spPr/>
    </dgm:pt>
    <dgm:pt modelId="{65820078-6954-4213-815A-4DF33DD08F66}" type="pres">
      <dgm:prSet presAssocID="{DBDD00FB-AA0E-47BB-BBD0-486340F46BC6}" presName="item2" presStyleLbl="node1" presStyleIdx="1" presStyleCnt="3">
        <dgm:presLayoutVars>
          <dgm:bulletEnabled val="1"/>
        </dgm:presLayoutVars>
      </dgm:prSet>
      <dgm:spPr/>
    </dgm:pt>
    <dgm:pt modelId="{A2D4FC00-706B-4091-8982-A545C2BCCB94}" type="pres">
      <dgm:prSet presAssocID="{59BBC096-8E26-4689-9105-9623412328B9}" presName="item3" presStyleLbl="node1" presStyleIdx="2" presStyleCnt="3">
        <dgm:presLayoutVars>
          <dgm:bulletEnabled val="1"/>
        </dgm:presLayoutVars>
      </dgm:prSet>
      <dgm:spPr/>
    </dgm:pt>
    <dgm:pt modelId="{1E6CB3E4-BDF0-4E09-B185-0D1992BC570E}" type="pres">
      <dgm:prSet presAssocID="{8E9B9186-FBD8-4F28-A704-604B3A60BB4D}" presName="funnel" presStyleLbl="trAlignAcc1" presStyleIdx="0" presStyleCnt="1"/>
      <dgm:spPr/>
    </dgm:pt>
  </dgm:ptLst>
  <dgm:cxnLst>
    <dgm:cxn modelId="{9F545F13-C44C-426E-BFE8-FCD5F189A4DB}" type="presOf" srcId="{8E9B9186-FBD8-4F28-A704-604B3A60BB4D}" destId="{8C903989-A0A4-4D36-93C0-29E5A3C542CD}" srcOrd="0" destOrd="0" presId="urn:microsoft.com/office/officeart/2005/8/layout/funnel1"/>
    <dgm:cxn modelId="{224F493B-24AF-4401-9922-BA3806ADF34F}" type="presOf" srcId="{AB83877B-D507-4D0C-B62F-24B39A26E84A}" destId="{65820078-6954-4213-815A-4DF33DD08F66}" srcOrd="0" destOrd="0" presId="urn:microsoft.com/office/officeart/2005/8/layout/funnel1"/>
    <dgm:cxn modelId="{D9663D5C-0BC5-4CB2-8B18-FB47DB2E5AC1}" type="presOf" srcId="{59BBC096-8E26-4689-9105-9623412328B9}" destId="{7B39F7FC-6BC9-4E01-A310-14274EC02BC5}" srcOrd="0" destOrd="0" presId="urn:microsoft.com/office/officeart/2005/8/layout/funnel1"/>
    <dgm:cxn modelId="{1BAD0963-6D96-49B0-A46A-129F0AB3FF02}" type="presOf" srcId="{DBDD00FB-AA0E-47BB-BBD0-486340F46BC6}" destId="{B83BEC19-7967-4B89-946F-93EE5177EEA0}" srcOrd="0" destOrd="0" presId="urn:microsoft.com/office/officeart/2005/8/layout/funnel1"/>
    <dgm:cxn modelId="{BF038C87-350D-4B14-8D7F-9ECE2CA6F7CD}" srcId="{8E9B9186-FBD8-4F28-A704-604B3A60BB4D}" destId="{AB83877B-D507-4D0C-B62F-24B39A26E84A}" srcOrd="1" destOrd="0" parTransId="{D5937A27-6F4E-4410-AD57-D737C655F546}" sibTransId="{C6F34C3E-D28F-4AF5-8397-79F47F09E4FC}"/>
    <dgm:cxn modelId="{7D5C928F-D98A-42A6-8D85-48D57A8E014B}" srcId="{8E9B9186-FBD8-4F28-A704-604B3A60BB4D}" destId="{59BBC096-8E26-4689-9105-9623412328B9}" srcOrd="3" destOrd="0" parTransId="{D84EB409-06D0-4B4D-AB47-9D37113D7963}" sibTransId="{A4652E90-A973-4D5B-96D0-B87D0983A3B4}"/>
    <dgm:cxn modelId="{F26174B7-43A8-4571-94E0-59A8FF403BBE}" srcId="{8E9B9186-FBD8-4F28-A704-604B3A60BB4D}" destId="{DBDD00FB-AA0E-47BB-BBD0-486340F46BC6}" srcOrd="2" destOrd="0" parTransId="{4957D385-CE4F-478B-8622-2CCE03975CF0}" sibTransId="{0180F71E-66E1-4DA5-A68E-144DD1DC55FA}"/>
    <dgm:cxn modelId="{F02BBCDB-2E5A-4B85-97B7-8DB1AE4ACD4B}" type="presOf" srcId="{4F7E14FC-2AD2-4D84-8A69-FD1ED5F4CD8A}" destId="{A2D4FC00-706B-4091-8982-A545C2BCCB94}" srcOrd="0" destOrd="0" presId="urn:microsoft.com/office/officeart/2005/8/layout/funnel1"/>
    <dgm:cxn modelId="{304142FA-2E8E-48F1-B2AB-420E4502EDCE}" srcId="{8E9B9186-FBD8-4F28-A704-604B3A60BB4D}" destId="{4F7E14FC-2AD2-4D84-8A69-FD1ED5F4CD8A}" srcOrd="0" destOrd="0" parTransId="{29C9B9C8-B03B-4E29-ABBA-3319CCF5E2D3}" sibTransId="{F9CB4DC4-7455-4482-80A4-08FF24E482B7}"/>
    <dgm:cxn modelId="{BDA23AAD-B54A-434D-9DC2-4BCA282D9635}" type="presParOf" srcId="{8C903989-A0A4-4D36-93C0-29E5A3C542CD}" destId="{207DD3C2-3288-4F34-BE52-F8324569D671}" srcOrd="0" destOrd="0" presId="urn:microsoft.com/office/officeart/2005/8/layout/funnel1"/>
    <dgm:cxn modelId="{71D1767B-D7F6-4A25-A642-B91614A2E591}" type="presParOf" srcId="{8C903989-A0A4-4D36-93C0-29E5A3C542CD}" destId="{42DDC8CD-C65C-4E06-A226-E131505F2FF5}" srcOrd="1" destOrd="0" presId="urn:microsoft.com/office/officeart/2005/8/layout/funnel1"/>
    <dgm:cxn modelId="{92703E20-E152-4EE7-BFCA-3C6DB7B591EC}" type="presParOf" srcId="{8C903989-A0A4-4D36-93C0-29E5A3C542CD}" destId="{7B39F7FC-6BC9-4E01-A310-14274EC02BC5}" srcOrd="2" destOrd="0" presId="urn:microsoft.com/office/officeart/2005/8/layout/funnel1"/>
    <dgm:cxn modelId="{7534FE84-4614-492C-ADA2-7C0CF32BF371}" type="presParOf" srcId="{8C903989-A0A4-4D36-93C0-29E5A3C542CD}" destId="{B83BEC19-7967-4B89-946F-93EE5177EEA0}" srcOrd="3" destOrd="0" presId="urn:microsoft.com/office/officeart/2005/8/layout/funnel1"/>
    <dgm:cxn modelId="{3DCD130C-C149-48B5-81AC-E669B9B32AB8}" type="presParOf" srcId="{8C903989-A0A4-4D36-93C0-29E5A3C542CD}" destId="{65820078-6954-4213-815A-4DF33DD08F66}" srcOrd="4" destOrd="0" presId="urn:microsoft.com/office/officeart/2005/8/layout/funnel1"/>
    <dgm:cxn modelId="{516EEF97-CA6B-466E-9F18-EDF4CFDC1B88}" type="presParOf" srcId="{8C903989-A0A4-4D36-93C0-29E5A3C542CD}" destId="{A2D4FC00-706B-4091-8982-A545C2BCCB94}" srcOrd="5" destOrd="0" presId="urn:microsoft.com/office/officeart/2005/8/layout/funnel1"/>
    <dgm:cxn modelId="{21D190B4-4D56-4BD9-BDA3-2365E0F0DB6B}" type="presParOf" srcId="{8C903989-A0A4-4D36-93C0-29E5A3C542CD}" destId="{1E6CB3E4-BDF0-4E09-B185-0D1992BC570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928F053-8B27-471D-A42C-8DE58257B6B5}"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2C7A0BD4-4E8B-4DE9-AC20-8B6487B839CE}">
      <dgm:prSet/>
      <dgm:spPr/>
      <dgm:t>
        <a:bodyPr/>
        <a:lstStyle/>
        <a:p>
          <a:r>
            <a:rPr lang="en-US"/>
            <a:t>What is “outreach and engagement”?</a:t>
          </a:r>
        </a:p>
      </dgm:t>
    </dgm:pt>
    <dgm:pt modelId="{1A5F65B1-F754-42A1-9418-255FC3BC3C87}" type="parTrans" cxnId="{08B13CED-29F0-4478-947B-3737C8DE7726}">
      <dgm:prSet/>
      <dgm:spPr/>
      <dgm:t>
        <a:bodyPr/>
        <a:lstStyle/>
        <a:p>
          <a:endParaRPr lang="en-US"/>
        </a:p>
      </dgm:t>
    </dgm:pt>
    <dgm:pt modelId="{E1870C58-61ED-4D5D-8820-FE0733136AC3}" type="sibTrans" cxnId="{08B13CED-29F0-4478-947B-3737C8DE7726}">
      <dgm:prSet/>
      <dgm:spPr/>
      <dgm:t>
        <a:bodyPr/>
        <a:lstStyle/>
        <a:p>
          <a:endParaRPr lang="en-US"/>
        </a:p>
      </dgm:t>
    </dgm:pt>
    <dgm:pt modelId="{84BEA8D5-73BE-458B-B15B-0B597C727F65}">
      <dgm:prSet/>
      <dgm:spPr/>
      <dgm:t>
        <a:bodyPr/>
        <a:lstStyle/>
        <a:p>
          <a:r>
            <a:rPr lang="en-US" dirty="0"/>
            <a:t>Seeking out people who are homeless rather than waiting for the person to come to you for resources. </a:t>
          </a:r>
        </a:p>
      </dgm:t>
    </dgm:pt>
    <dgm:pt modelId="{E50CC06A-4F19-4E9A-9D1E-1D651B3553F3}" type="parTrans" cxnId="{3C28AEDD-11C4-40B1-B97E-E17DBB36F343}">
      <dgm:prSet/>
      <dgm:spPr/>
      <dgm:t>
        <a:bodyPr/>
        <a:lstStyle/>
        <a:p>
          <a:endParaRPr lang="en-US"/>
        </a:p>
      </dgm:t>
    </dgm:pt>
    <dgm:pt modelId="{B71E167A-B974-412D-B2A2-FA49A597AC79}" type="sibTrans" cxnId="{3C28AEDD-11C4-40B1-B97E-E17DBB36F343}">
      <dgm:prSet/>
      <dgm:spPr/>
      <dgm:t>
        <a:bodyPr/>
        <a:lstStyle/>
        <a:p>
          <a:endParaRPr lang="en-US"/>
        </a:p>
      </dgm:t>
    </dgm:pt>
    <dgm:pt modelId="{E5986C64-8C0E-4D5E-95C7-4B8F7282F6BB}">
      <dgm:prSet/>
      <dgm:spPr/>
      <dgm:t>
        <a:bodyPr/>
        <a:lstStyle/>
        <a:p>
          <a:r>
            <a:rPr lang="en-US"/>
            <a:t>Engaging identified homeless individuals in a plan that will help them exit homelessness and move into permanent housing. </a:t>
          </a:r>
        </a:p>
      </dgm:t>
    </dgm:pt>
    <dgm:pt modelId="{5F453ECF-7E9F-4C5E-B132-3BCB9504EED9}" type="parTrans" cxnId="{4593D514-BF7B-4865-995A-36CD10C9C202}">
      <dgm:prSet/>
      <dgm:spPr/>
      <dgm:t>
        <a:bodyPr/>
        <a:lstStyle/>
        <a:p>
          <a:endParaRPr lang="en-US"/>
        </a:p>
      </dgm:t>
    </dgm:pt>
    <dgm:pt modelId="{557A3FD6-EF0C-433D-96D3-21B100E29DBD}" type="sibTrans" cxnId="{4593D514-BF7B-4865-995A-36CD10C9C202}">
      <dgm:prSet/>
      <dgm:spPr/>
      <dgm:t>
        <a:bodyPr/>
        <a:lstStyle/>
        <a:p>
          <a:endParaRPr lang="en-US"/>
        </a:p>
      </dgm:t>
    </dgm:pt>
    <dgm:pt modelId="{E06FDB5F-7755-4E80-8F93-85EB2A246916}">
      <dgm:prSet/>
      <dgm:spPr/>
      <dgm:t>
        <a:bodyPr/>
        <a:lstStyle/>
        <a:p>
          <a:r>
            <a:rPr lang="en-US" dirty="0"/>
            <a:t>Collecting appropriate data and information so that services are targeted and tracked.  </a:t>
          </a:r>
        </a:p>
      </dgm:t>
    </dgm:pt>
    <dgm:pt modelId="{3C7376F0-88E7-4400-94F0-ECD7ACB606B8}" type="parTrans" cxnId="{FD176107-D07F-4CDB-833A-1CEC1E858D06}">
      <dgm:prSet/>
      <dgm:spPr/>
      <dgm:t>
        <a:bodyPr/>
        <a:lstStyle/>
        <a:p>
          <a:endParaRPr lang="en-US"/>
        </a:p>
      </dgm:t>
    </dgm:pt>
    <dgm:pt modelId="{63235C28-7489-4363-8373-36DF56D50A5C}" type="sibTrans" cxnId="{FD176107-D07F-4CDB-833A-1CEC1E858D06}">
      <dgm:prSet/>
      <dgm:spPr/>
      <dgm:t>
        <a:bodyPr/>
        <a:lstStyle/>
        <a:p>
          <a:endParaRPr lang="en-US"/>
        </a:p>
      </dgm:t>
    </dgm:pt>
    <dgm:pt modelId="{883DD197-258B-4527-9EAF-8AEB25EC48C8}">
      <dgm:prSet/>
      <dgm:spPr/>
      <dgm:t>
        <a:bodyPr/>
        <a:lstStyle/>
        <a:p>
          <a:r>
            <a:rPr lang="en-US"/>
            <a:t>Who does “outreach and engagement”?</a:t>
          </a:r>
        </a:p>
      </dgm:t>
    </dgm:pt>
    <dgm:pt modelId="{1FD290C2-445B-46D0-8911-FF3FE4571E0E}" type="parTrans" cxnId="{D001541E-16DA-4FE8-A51A-38CBEFF3B1E3}">
      <dgm:prSet/>
      <dgm:spPr/>
      <dgm:t>
        <a:bodyPr/>
        <a:lstStyle/>
        <a:p>
          <a:endParaRPr lang="en-US"/>
        </a:p>
      </dgm:t>
    </dgm:pt>
    <dgm:pt modelId="{870CD8A6-57DA-4D2B-9552-BC9A4CF835E6}" type="sibTrans" cxnId="{D001541E-16DA-4FE8-A51A-38CBEFF3B1E3}">
      <dgm:prSet/>
      <dgm:spPr/>
      <dgm:t>
        <a:bodyPr/>
        <a:lstStyle/>
        <a:p>
          <a:endParaRPr lang="en-US"/>
        </a:p>
      </dgm:t>
    </dgm:pt>
    <dgm:pt modelId="{41B98453-E588-483A-8076-6DCDD66D264D}">
      <dgm:prSet/>
      <dgm:spPr/>
      <dgm:t>
        <a:bodyPr/>
        <a:lstStyle/>
        <a:p>
          <a:r>
            <a:rPr lang="en-US"/>
            <a:t>Community agencies </a:t>
          </a:r>
        </a:p>
      </dgm:t>
    </dgm:pt>
    <dgm:pt modelId="{250DA8F3-43E7-430A-A4C6-B3B50450900A}" type="parTrans" cxnId="{F7041DE6-1ADC-4BC3-AC6C-28083CEB7AC6}">
      <dgm:prSet/>
      <dgm:spPr/>
      <dgm:t>
        <a:bodyPr/>
        <a:lstStyle/>
        <a:p>
          <a:endParaRPr lang="en-US"/>
        </a:p>
      </dgm:t>
    </dgm:pt>
    <dgm:pt modelId="{D605D986-98FA-4B27-AAB2-168AD20F3CD1}" type="sibTrans" cxnId="{F7041DE6-1ADC-4BC3-AC6C-28083CEB7AC6}">
      <dgm:prSet/>
      <dgm:spPr/>
      <dgm:t>
        <a:bodyPr/>
        <a:lstStyle/>
        <a:p>
          <a:endParaRPr lang="en-US"/>
        </a:p>
      </dgm:t>
    </dgm:pt>
    <dgm:pt modelId="{5F5401F7-471E-45D9-A127-EED5ADDDB211}">
      <dgm:prSet/>
      <dgm:spPr/>
      <dgm:t>
        <a:bodyPr/>
        <a:lstStyle/>
        <a:p>
          <a:r>
            <a:rPr lang="en-US"/>
            <a:t>Continuum of Cares </a:t>
          </a:r>
        </a:p>
      </dgm:t>
    </dgm:pt>
    <dgm:pt modelId="{BAD691B4-6DB5-4ABF-9769-426ED617A591}" type="parTrans" cxnId="{4D6F0040-E097-495B-B4F3-A340AAAE36E5}">
      <dgm:prSet/>
      <dgm:spPr/>
      <dgm:t>
        <a:bodyPr/>
        <a:lstStyle/>
        <a:p>
          <a:endParaRPr lang="en-US"/>
        </a:p>
      </dgm:t>
    </dgm:pt>
    <dgm:pt modelId="{15A5B01F-219B-4E6F-9CC8-374BC5020E8C}" type="sibTrans" cxnId="{4D6F0040-E097-495B-B4F3-A340AAAE36E5}">
      <dgm:prSet/>
      <dgm:spPr/>
      <dgm:t>
        <a:bodyPr/>
        <a:lstStyle/>
        <a:p>
          <a:endParaRPr lang="en-US"/>
        </a:p>
      </dgm:t>
    </dgm:pt>
    <dgm:pt modelId="{D038D828-4BD4-482C-8545-06979F5350AA}">
      <dgm:prSet/>
      <dgm:spPr/>
      <dgm:t>
        <a:bodyPr/>
        <a:lstStyle/>
        <a:p>
          <a:r>
            <a:rPr lang="en-US"/>
            <a:t>Local churches </a:t>
          </a:r>
        </a:p>
      </dgm:t>
    </dgm:pt>
    <dgm:pt modelId="{907C7314-3996-4622-9BBD-F235E5357905}" type="parTrans" cxnId="{01838A79-0725-4796-A2B7-3E31B121A7D9}">
      <dgm:prSet/>
      <dgm:spPr/>
      <dgm:t>
        <a:bodyPr/>
        <a:lstStyle/>
        <a:p>
          <a:endParaRPr lang="en-US"/>
        </a:p>
      </dgm:t>
    </dgm:pt>
    <dgm:pt modelId="{070BE7CA-4E9D-4583-BF21-78A7278D99C7}" type="sibTrans" cxnId="{01838A79-0725-4796-A2B7-3E31B121A7D9}">
      <dgm:prSet/>
      <dgm:spPr/>
      <dgm:t>
        <a:bodyPr/>
        <a:lstStyle/>
        <a:p>
          <a:endParaRPr lang="en-US"/>
        </a:p>
      </dgm:t>
    </dgm:pt>
    <dgm:pt modelId="{4D3B9D15-7442-4A35-879A-2672957FF13B}">
      <dgm:prSet/>
      <dgm:spPr/>
      <dgm:t>
        <a:bodyPr/>
        <a:lstStyle/>
        <a:p>
          <a:r>
            <a:rPr lang="en-US"/>
            <a:t>Other community groups and organizations: Fraternity/Sorority, MEMA/FEMA </a:t>
          </a:r>
        </a:p>
      </dgm:t>
    </dgm:pt>
    <dgm:pt modelId="{C262780B-F4F0-46AE-861E-D941BE818372}" type="parTrans" cxnId="{4B0B77F8-8749-4422-8A82-6CCC1893EBA0}">
      <dgm:prSet/>
      <dgm:spPr/>
      <dgm:t>
        <a:bodyPr/>
        <a:lstStyle/>
        <a:p>
          <a:endParaRPr lang="en-US"/>
        </a:p>
      </dgm:t>
    </dgm:pt>
    <dgm:pt modelId="{65B4CEDF-B85A-42C2-9DA8-F03305EBD27B}" type="sibTrans" cxnId="{4B0B77F8-8749-4422-8A82-6CCC1893EBA0}">
      <dgm:prSet/>
      <dgm:spPr/>
      <dgm:t>
        <a:bodyPr/>
        <a:lstStyle/>
        <a:p>
          <a:endParaRPr lang="en-US"/>
        </a:p>
      </dgm:t>
    </dgm:pt>
    <dgm:pt modelId="{1621B8BB-E953-4A85-B1C1-049CA55FEF7C}" type="pres">
      <dgm:prSet presAssocID="{C928F053-8B27-471D-A42C-8DE58257B6B5}" presName="Name0" presStyleCnt="0">
        <dgm:presLayoutVars>
          <dgm:dir/>
          <dgm:animLvl val="lvl"/>
          <dgm:resizeHandles val="exact"/>
        </dgm:presLayoutVars>
      </dgm:prSet>
      <dgm:spPr/>
    </dgm:pt>
    <dgm:pt modelId="{CB1C5B51-BB11-4919-9DF8-092851B63B27}" type="pres">
      <dgm:prSet presAssocID="{2C7A0BD4-4E8B-4DE9-AC20-8B6487B839CE}" presName="composite" presStyleCnt="0"/>
      <dgm:spPr/>
    </dgm:pt>
    <dgm:pt modelId="{E1B4C295-538E-4D06-85DD-1033B9B04D2D}" type="pres">
      <dgm:prSet presAssocID="{2C7A0BD4-4E8B-4DE9-AC20-8B6487B839CE}" presName="parTx" presStyleLbl="alignNode1" presStyleIdx="0" presStyleCnt="2">
        <dgm:presLayoutVars>
          <dgm:chMax val="0"/>
          <dgm:chPref val="0"/>
          <dgm:bulletEnabled val="1"/>
        </dgm:presLayoutVars>
      </dgm:prSet>
      <dgm:spPr/>
    </dgm:pt>
    <dgm:pt modelId="{AA8B7276-2CBF-408A-8FDB-86426AB33CA6}" type="pres">
      <dgm:prSet presAssocID="{2C7A0BD4-4E8B-4DE9-AC20-8B6487B839CE}" presName="desTx" presStyleLbl="alignAccFollowNode1" presStyleIdx="0" presStyleCnt="2">
        <dgm:presLayoutVars>
          <dgm:bulletEnabled val="1"/>
        </dgm:presLayoutVars>
      </dgm:prSet>
      <dgm:spPr/>
    </dgm:pt>
    <dgm:pt modelId="{7AD51ECF-7744-4ABB-B63F-4FEA023AF9E9}" type="pres">
      <dgm:prSet presAssocID="{E1870C58-61ED-4D5D-8820-FE0733136AC3}" presName="space" presStyleCnt="0"/>
      <dgm:spPr/>
    </dgm:pt>
    <dgm:pt modelId="{C8865647-4C9A-427F-A821-F958DA813B55}" type="pres">
      <dgm:prSet presAssocID="{883DD197-258B-4527-9EAF-8AEB25EC48C8}" presName="composite" presStyleCnt="0"/>
      <dgm:spPr/>
    </dgm:pt>
    <dgm:pt modelId="{FF301135-9473-4CB9-998E-68D830890C73}" type="pres">
      <dgm:prSet presAssocID="{883DD197-258B-4527-9EAF-8AEB25EC48C8}" presName="parTx" presStyleLbl="alignNode1" presStyleIdx="1" presStyleCnt="2">
        <dgm:presLayoutVars>
          <dgm:chMax val="0"/>
          <dgm:chPref val="0"/>
          <dgm:bulletEnabled val="1"/>
        </dgm:presLayoutVars>
      </dgm:prSet>
      <dgm:spPr/>
    </dgm:pt>
    <dgm:pt modelId="{D24A8C84-AECD-4D59-BDE2-24386C9B91EE}" type="pres">
      <dgm:prSet presAssocID="{883DD197-258B-4527-9EAF-8AEB25EC48C8}" presName="desTx" presStyleLbl="alignAccFollowNode1" presStyleIdx="1" presStyleCnt="2">
        <dgm:presLayoutVars>
          <dgm:bulletEnabled val="1"/>
        </dgm:presLayoutVars>
      </dgm:prSet>
      <dgm:spPr/>
    </dgm:pt>
  </dgm:ptLst>
  <dgm:cxnLst>
    <dgm:cxn modelId="{FD176107-D07F-4CDB-833A-1CEC1E858D06}" srcId="{2C7A0BD4-4E8B-4DE9-AC20-8B6487B839CE}" destId="{E06FDB5F-7755-4E80-8F93-85EB2A246916}" srcOrd="2" destOrd="0" parTransId="{3C7376F0-88E7-4400-94F0-ECD7ACB606B8}" sibTransId="{63235C28-7489-4363-8373-36DF56D50A5C}"/>
    <dgm:cxn modelId="{A5CAB910-6D89-4BAC-9BED-7C31367834FD}" type="presOf" srcId="{C928F053-8B27-471D-A42C-8DE58257B6B5}" destId="{1621B8BB-E953-4A85-B1C1-049CA55FEF7C}" srcOrd="0" destOrd="0" presId="urn:microsoft.com/office/officeart/2005/8/layout/hList1"/>
    <dgm:cxn modelId="{4593D514-BF7B-4865-995A-36CD10C9C202}" srcId="{2C7A0BD4-4E8B-4DE9-AC20-8B6487B839CE}" destId="{E5986C64-8C0E-4D5E-95C7-4B8F7282F6BB}" srcOrd="1" destOrd="0" parTransId="{5F453ECF-7E9F-4C5E-B132-3BCB9504EED9}" sibTransId="{557A3FD6-EF0C-433D-96D3-21B100E29DBD}"/>
    <dgm:cxn modelId="{D001541E-16DA-4FE8-A51A-38CBEFF3B1E3}" srcId="{C928F053-8B27-471D-A42C-8DE58257B6B5}" destId="{883DD197-258B-4527-9EAF-8AEB25EC48C8}" srcOrd="1" destOrd="0" parTransId="{1FD290C2-445B-46D0-8911-FF3FE4571E0E}" sibTransId="{870CD8A6-57DA-4D2B-9552-BC9A4CF835E6}"/>
    <dgm:cxn modelId="{3FE51A3C-7BAD-42D1-9DAA-8573400BF5FE}" type="presOf" srcId="{E06FDB5F-7755-4E80-8F93-85EB2A246916}" destId="{AA8B7276-2CBF-408A-8FDB-86426AB33CA6}" srcOrd="0" destOrd="2" presId="urn:microsoft.com/office/officeart/2005/8/layout/hList1"/>
    <dgm:cxn modelId="{4D6F0040-E097-495B-B4F3-A340AAAE36E5}" srcId="{883DD197-258B-4527-9EAF-8AEB25EC48C8}" destId="{5F5401F7-471E-45D9-A127-EED5ADDDB211}" srcOrd="1" destOrd="0" parTransId="{BAD691B4-6DB5-4ABF-9769-426ED617A591}" sibTransId="{15A5B01F-219B-4E6F-9CC8-374BC5020E8C}"/>
    <dgm:cxn modelId="{26FDA35E-ADDB-426F-8CA9-8B7834FC8E89}" type="presOf" srcId="{41B98453-E588-483A-8076-6DCDD66D264D}" destId="{D24A8C84-AECD-4D59-BDE2-24386C9B91EE}" srcOrd="0" destOrd="0" presId="urn:microsoft.com/office/officeart/2005/8/layout/hList1"/>
    <dgm:cxn modelId="{8115EB6B-69E6-48A0-8C81-C9AFC8D38BA0}" type="presOf" srcId="{4D3B9D15-7442-4A35-879A-2672957FF13B}" destId="{D24A8C84-AECD-4D59-BDE2-24386C9B91EE}" srcOrd="0" destOrd="3" presId="urn:microsoft.com/office/officeart/2005/8/layout/hList1"/>
    <dgm:cxn modelId="{01838A79-0725-4796-A2B7-3E31B121A7D9}" srcId="{883DD197-258B-4527-9EAF-8AEB25EC48C8}" destId="{D038D828-4BD4-482C-8545-06979F5350AA}" srcOrd="2" destOrd="0" parTransId="{907C7314-3996-4622-9BBD-F235E5357905}" sibTransId="{070BE7CA-4E9D-4583-BF21-78A7278D99C7}"/>
    <dgm:cxn modelId="{E0A3A97A-0659-4B71-9075-DCDE791EB76D}" type="presOf" srcId="{D038D828-4BD4-482C-8545-06979F5350AA}" destId="{D24A8C84-AECD-4D59-BDE2-24386C9B91EE}" srcOrd="0" destOrd="2" presId="urn:microsoft.com/office/officeart/2005/8/layout/hList1"/>
    <dgm:cxn modelId="{5467AF7A-5DD2-48F3-970F-2A3532B22919}" type="presOf" srcId="{84BEA8D5-73BE-458B-B15B-0B597C727F65}" destId="{AA8B7276-2CBF-408A-8FDB-86426AB33CA6}" srcOrd="0" destOrd="0" presId="urn:microsoft.com/office/officeart/2005/8/layout/hList1"/>
    <dgm:cxn modelId="{238C558D-938B-4F60-BA47-ED5B821B0B13}" type="presOf" srcId="{2C7A0BD4-4E8B-4DE9-AC20-8B6487B839CE}" destId="{E1B4C295-538E-4D06-85DD-1033B9B04D2D}" srcOrd="0" destOrd="0" presId="urn:microsoft.com/office/officeart/2005/8/layout/hList1"/>
    <dgm:cxn modelId="{151D89AD-BADF-40F0-81D8-98D6B143C2CF}" type="presOf" srcId="{5F5401F7-471E-45D9-A127-EED5ADDDB211}" destId="{D24A8C84-AECD-4D59-BDE2-24386C9B91EE}" srcOrd="0" destOrd="1" presId="urn:microsoft.com/office/officeart/2005/8/layout/hList1"/>
    <dgm:cxn modelId="{37A912BA-1B55-4442-83F0-C6643BEFA6A0}" type="presOf" srcId="{E5986C64-8C0E-4D5E-95C7-4B8F7282F6BB}" destId="{AA8B7276-2CBF-408A-8FDB-86426AB33CA6}" srcOrd="0" destOrd="1" presId="urn:microsoft.com/office/officeart/2005/8/layout/hList1"/>
    <dgm:cxn modelId="{4C85D0DC-5274-4150-BD92-426D223F0298}" type="presOf" srcId="{883DD197-258B-4527-9EAF-8AEB25EC48C8}" destId="{FF301135-9473-4CB9-998E-68D830890C73}" srcOrd="0" destOrd="0" presId="urn:microsoft.com/office/officeart/2005/8/layout/hList1"/>
    <dgm:cxn modelId="{3C28AEDD-11C4-40B1-B97E-E17DBB36F343}" srcId="{2C7A0BD4-4E8B-4DE9-AC20-8B6487B839CE}" destId="{84BEA8D5-73BE-458B-B15B-0B597C727F65}" srcOrd="0" destOrd="0" parTransId="{E50CC06A-4F19-4E9A-9D1E-1D651B3553F3}" sibTransId="{B71E167A-B974-412D-B2A2-FA49A597AC79}"/>
    <dgm:cxn modelId="{F7041DE6-1ADC-4BC3-AC6C-28083CEB7AC6}" srcId="{883DD197-258B-4527-9EAF-8AEB25EC48C8}" destId="{41B98453-E588-483A-8076-6DCDD66D264D}" srcOrd="0" destOrd="0" parTransId="{250DA8F3-43E7-430A-A4C6-B3B50450900A}" sibTransId="{D605D986-98FA-4B27-AAB2-168AD20F3CD1}"/>
    <dgm:cxn modelId="{08B13CED-29F0-4478-947B-3737C8DE7726}" srcId="{C928F053-8B27-471D-A42C-8DE58257B6B5}" destId="{2C7A0BD4-4E8B-4DE9-AC20-8B6487B839CE}" srcOrd="0" destOrd="0" parTransId="{1A5F65B1-F754-42A1-9418-255FC3BC3C87}" sibTransId="{E1870C58-61ED-4D5D-8820-FE0733136AC3}"/>
    <dgm:cxn modelId="{4B0B77F8-8749-4422-8A82-6CCC1893EBA0}" srcId="{883DD197-258B-4527-9EAF-8AEB25EC48C8}" destId="{4D3B9D15-7442-4A35-879A-2672957FF13B}" srcOrd="3" destOrd="0" parTransId="{C262780B-F4F0-46AE-861E-D941BE818372}" sibTransId="{65B4CEDF-B85A-42C2-9DA8-F03305EBD27B}"/>
    <dgm:cxn modelId="{B86B6386-22EC-480D-AE4F-09B5C5F9555E}" type="presParOf" srcId="{1621B8BB-E953-4A85-B1C1-049CA55FEF7C}" destId="{CB1C5B51-BB11-4919-9DF8-092851B63B27}" srcOrd="0" destOrd="0" presId="urn:microsoft.com/office/officeart/2005/8/layout/hList1"/>
    <dgm:cxn modelId="{0DC58C38-20C7-430E-8874-564476536C64}" type="presParOf" srcId="{CB1C5B51-BB11-4919-9DF8-092851B63B27}" destId="{E1B4C295-538E-4D06-85DD-1033B9B04D2D}" srcOrd="0" destOrd="0" presId="urn:microsoft.com/office/officeart/2005/8/layout/hList1"/>
    <dgm:cxn modelId="{4EA6B96E-6A6A-4BB1-90E8-9C12E36B28A2}" type="presParOf" srcId="{CB1C5B51-BB11-4919-9DF8-092851B63B27}" destId="{AA8B7276-2CBF-408A-8FDB-86426AB33CA6}" srcOrd="1" destOrd="0" presId="urn:microsoft.com/office/officeart/2005/8/layout/hList1"/>
    <dgm:cxn modelId="{2FEC8168-7470-442D-95DB-17D6C68BC204}" type="presParOf" srcId="{1621B8BB-E953-4A85-B1C1-049CA55FEF7C}" destId="{7AD51ECF-7744-4ABB-B63F-4FEA023AF9E9}" srcOrd="1" destOrd="0" presId="urn:microsoft.com/office/officeart/2005/8/layout/hList1"/>
    <dgm:cxn modelId="{19BE069B-0E03-4D34-9E14-D81B817063B0}" type="presParOf" srcId="{1621B8BB-E953-4A85-B1C1-049CA55FEF7C}" destId="{C8865647-4C9A-427F-A821-F958DA813B55}" srcOrd="2" destOrd="0" presId="urn:microsoft.com/office/officeart/2005/8/layout/hList1"/>
    <dgm:cxn modelId="{D2F40B87-4D5D-434B-B197-E6C37BE751FB}" type="presParOf" srcId="{C8865647-4C9A-427F-A821-F958DA813B55}" destId="{FF301135-9473-4CB9-998E-68D830890C73}" srcOrd="0" destOrd="0" presId="urn:microsoft.com/office/officeart/2005/8/layout/hList1"/>
    <dgm:cxn modelId="{F4B1474E-3FE8-4C45-809E-A99CDEB13473}" type="presParOf" srcId="{C8865647-4C9A-427F-A821-F958DA813B55}" destId="{D24A8C84-AECD-4D59-BDE2-24386C9B91E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41DDABE-CF78-45F9-8FB9-E4D41562F4D3}" type="doc">
      <dgm:prSet loTypeId="urn:microsoft.com/office/officeart/2005/8/layout/cycle8" loCatId="cycle" qsTypeId="urn:microsoft.com/office/officeart/2005/8/quickstyle/simple1" qsCatId="simple" csTypeId="urn:microsoft.com/office/officeart/2005/8/colors/accent1_2" csCatId="accent1" phldr="1"/>
      <dgm:spPr/>
      <dgm:t>
        <a:bodyPr/>
        <a:lstStyle/>
        <a:p>
          <a:endParaRPr lang="en-US"/>
        </a:p>
      </dgm:t>
    </dgm:pt>
    <dgm:pt modelId="{AE2E8640-1F85-4320-ADDF-113C29B90648}">
      <dgm:prSet/>
      <dgm:spPr/>
      <dgm:t>
        <a:bodyPr/>
        <a:lstStyle/>
        <a:p>
          <a:r>
            <a:rPr lang="en-US"/>
            <a:t>Deeper Target units</a:t>
          </a:r>
        </a:p>
      </dgm:t>
    </dgm:pt>
    <dgm:pt modelId="{15825743-7F90-487B-B544-8D98D2327671}" type="parTrans" cxnId="{4D45F27B-97B0-4072-BC91-163BCA77D7FE}">
      <dgm:prSet/>
      <dgm:spPr/>
      <dgm:t>
        <a:bodyPr/>
        <a:lstStyle/>
        <a:p>
          <a:endParaRPr lang="en-US"/>
        </a:p>
      </dgm:t>
    </dgm:pt>
    <dgm:pt modelId="{B81656F4-CBFF-4F8F-9AD0-07DDF9CED79A}" type="sibTrans" cxnId="{4D45F27B-97B0-4072-BC91-163BCA77D7FE}">
      <dgm:prSet/>
      <dgm:spPr/>
      <dgm:t>
        <a:bodyPr/>
        <a:lstStyle/>
        <a:p>
          <a:endParaRPr lang="en-US"/>
        </a:p>
      </dgm:t>
    </dgm:pt>
    <dgm:pt modelId="{48DD5B78-CA92-4C31-903C-9C8D27847CF4}">
      <dgm:prSet/>
      <dgm:spPr/>
      <dgm:t>
        <a:bodyPr/>
        <a:lstStyle/>
        <a:p>
          <a:r>
            <a:rPr lang="en-US"/>
            <a:t>MAOI units</a:t>
          </a:r>
        </a:p>
      </dgm:t>
    </dgm:pt>
    <dgm:pt modelId="{8DCFC447-2849-4768-92A2-109CA224C483}" type="parTrans" cxnId="{E7EF27E9-0D22-44F5-A639-C48B7877CECF}">
      <dgm:prSet/>
      <dgm:spPr/>
      <dgm:t>
        <a:bodyPr/>
        <a:lstStyle/>
        <a:p>
          <a:endParaRPr lang="en-US"/>
        </a:p>
      </dgm:t>
    </dgm:pt>
    <dgm:pt modelId="{BBA1D67F-ACFF-4ED8-9A03-55112C45B303}" type="sibTrans" cxnId="{E7EF27E9-0D22-44F5-A639-C48B7877CECF}">
      <dgm:prSet/>
      <dgm:spPr/>
      <dgm:t>
        <a:bodyPr/>
        <a:lstStyle/>
        <a:p>
          <a:endParaRPr lang="en-US"/>
        </a:p>
      </dgm:t>
    </dgm:pt>
    <dgm:pt modelId="{30036D0F-4B40-43B7-B763-E0E7BDDC705A}">
      <dgm:prSet/>
      <dgm:spPr/>
      <dgm:t>
        <a:bodyPr/>
        <a:lstStyle/>
        <a:p>
          <a:r>
            <a:rPr lang="en-US"/>
            <a:t>Low-Income Housing Tax Credit </a:t>
          </a:r>
        </a:p>
      </dgm:t>
    </dgm:pt>
    <dgm:pt modelId="{86C4C1E3-BE47-424B-8FD8-60536AE23131}" type="parTrans" cxnId="{C4BFAA27-EE63-4E70-853F-9662C6E0398D}">
      <dgm:prSet/>
      <dgm:spPr/>
      <dgm:t>
        <a:bodyPr/>
        <a:lstStyle/>
        <a:p>
          <a:endParaRPr lang="en-US"/>
        </a:p>
      </dgm:t>
    </dgm:pt>
    <dgm:pt modelId="{6E52964B-FFFA-4BB4-97DD-839D62B60383}" type="sibTrans" cxnId="{C4BFAA27-EE63-4E70-853F-9662C6E0398D}">
      <dgm:prSet/>
      <dgm:spPr/>
      <dgm:t>
        <a:bodyPr/>
        <a:lstStyle/>
        <a:p>
          <a:endParaRPr lang="en-US"/>
        </a:p>
      </dgm:t>
    </dgm:pt>
    <dgm:pt modelId="{97CF759C-B4F4-479C-8C6F-203A6DCE9A1C}">
      <dgm:prSet/>
      <dgm:spPr/>
      <dgm:t>
        <a:bodyPr/>
        <a:lstStyle/>
        <a:p>
          <a:r>
            <a:rPr lang="en-US"/>
            <a:t>HOME and HTF </a:t>
          </a:r>
        </a:p>
      </dgm:t>
    </dgm:pt>
    <dgm:pt modelId="{2B2376F8-DFE2-4B34-8C15-4B36FA1D75BF}" type="parTrans" cxnId="{4FABD9A2-FC82-4EE4-A239-D4AB5321DC63}">
      <dgm:prSet/>
      <dgm:spPr/>
      <dgm:t>
        <a:bodyPr/>
        <a:lstStyle/>
        <a:p>
          <a:endParaRPr lang="en-US"/>
        </a:p>
      </dgm:t>
    </dgm:pt>
    <dgm:pt modelId="{77CB6884-57F7-40DC-9BA8-1D1496420FF2}" type="sibTrans" cxnId="{4FABD9A2-FC82-4EE4-A239-D4AB5321DC63}">
      <dgm:prSet/>
      <dgm:spPr/>
      <dgm:t>
        <a:bodyPr/>
        <a:lstStyle/>
        <a:p>
          <a:endParaRPr lang="en-US"/>
        </a:p>
      </dgm:t>
    </dgm:pt>
    <dgm:pt modelId="{F80F928D-508E-4915-B4E2-F4EBCE88C1EE}">
      <dgm:prSet/>
      <dgm:spPr/>
      <dgm:t>
        <a:bodyPr/>
        <a:lstStyle/>
        <a:p>
          <a:r>
            <a:rPr lang="en-US" dirty="0"/>
            <a:t>Manufactured housing</a:t>
          </a:r>
        </a:p>
      </dgm:t>
    </dgm:pt>
    <dgm:pt modelId="{43130A55-0E04-4367-A126-390F0AF1D224}" type="parTrans" cxnId="{FA827355-A90D-49B2-9FF5-66B4ADC3309D}">
      <dgm:prSet/>
      <dgm:spPr/>
      <dgm:t>
        <a:bodyPr/>
        <a:lstStyle/>
        <a:p>
          <a:endParaRPr lang="en-US"/>
        </a:p>
      </dgm:t>
    </dgm:pt>
    <dgm:pt modelId="{5F696FC4-9906-44A1-AD49-3D3083D145BB}" type="sibTrans" cxnId="{FA827355-A90D-49B2-9FF5-66B4ADC3309D}">
      <dgm:prSet/>
      <dgm:spPr/>
      <dgm:t>
        <a:bodyPr/>
        <a:lstStyle/>
        <a:p>
          <a:endParaRPr lang="en-US"/>
        </a:p>
      </dgm:t>
    </dgm:pt>
    <dgm:pt modelId="{5980322A-4666-400F-B7A2-879083A1F7A3}">
      <dgm:prSet/>
      <dgm:spPr/>
      <dgm:t>
        <a:bodyPr/>
        <a:lstStyle/>
        <a:p>
          <a:r>
            <a:rPr lang="en-US" dirty="0"/>
            <a:t>Building where there is greatest need</a:t>
          </a:r>
        </a:p>
      </dgm:t>
    </dgm:pt>
    <dgm:pt modelId="{2F235090-DD05-40DF-AAB7-3924C8DA2FA8}" type="parTrans" cxnId="{304BCDF5-26DC-477A-BE70-F488C6B1533B}">
      <dgm:prSet/>
      <dgm:spPr/>
      <dgm:t>
        <a:bodyPr/>
        <a:lstStyle/>
        <a:p>
          <a:endParaRPr lang="en-US"/>
        </a:p>
      </dgm:t>
    </dgm:pt>
    <dgm:pt modelId="{481B092A-BF36-41EC-9FDD-389A264743B3}" type="sibTrans" cxnId="{304BCDF5-26DC-477A-BE70-F488C6B1533B}">
      <dgm:prSet/>
      <dgm:spPr/>
      <dgm:t>
        <a:bodyPr/>
        <a:lstStyle/>
        <a:p>
          <a:endParaRPr lang="en-US"/>
        </a:p>
      </dgm:t>
    </dgm:pt>
    <dgm:pt modelId="{C8EB90C2-39E1-4BD7-98A0-422892A6D291}" type="pres">
      <dgm:prSet presAssocID="{F41DDABE-CF78-45F9-8FB9-E4D41562F4D3}" presName="compositeShape" presStyleCnt="0">
        <dgm:presLayoutVars>
          <dgm:chMax val="7"/>
          <dgm:dir/>
          <dgm:resizeHandles val="exact"/>
        </dgm:presLayoutVars>
      </dgm:prSet>
      <dgm:spPr/>
    </dgm:pt>
    <dgm:pt modelId="{0F25640C-E6CC-4F46-A127-210BEAE6679F}" type="pres">
      <dgm:prSet presAssocID="{F41DDABE-CF78-45F9-8FB9-E4D41562F4D3}" presName="wedge1" presStyleLbl="node1" presStyleIdx="0" presStyleCnt="6"/>
      <dgm:spPr/>
    </dgm:pt>
    <dgm:pt modelId="{0CFC49E2-1811-4838-9DEE-58581C50D1C5}" type="pres">
      <dgm:prSet presAssocID="{F41DDABE-CF78-45F9-8FB9-E4D41562F4D3}" presName="dummy1a" presStyleCnt="0"/>
      <dgm:spPr/>
    </dgm:pt>
    <dgm:pt modelId="{68A6AB9F-12D0-4B46-8A38-F8F1C2627F4D}" type="pres">
      <dgm:prSet presAssocID="{F41DDABE-CF78-45F9-8FB9-E4D41562F4D3}" presName="dummy1b" presStyleCnt="0"/>
      <dgm:spPr/>
    </dgm:pt>
    <dgm:pt modelId="{18ABE5A0-F1AB-42AB-8551-07B1CD6FB14B}" type="pres">
      <dgm:prSet presAssocID="{F41DDABE-CF78-45F9-8FB9-E4D41562F4D3}" presName="wedge1Tx" presStyleLbl="node1" presStyleIdx="0" presStyleCnt="6">
        <dgm:presLayoutVars>
          <dgm:chMax val="0"/>
          <dgm:chPref val="0"/>
          <dgm:bulletEnabled val="1"/>
        </dgm:presLayoutVars>
      </dgm:prSet>
      <dgm:spPr/>
    </dgm:pt>
    <dgm:pt modelId="{82F3A3FF-6B67-4E0E-844C-108D0450BC55}" type="pres">
      <dgm:prSet presAssocID="{F41DDABE-CF78-45F9-8FB9-E4D41562F4D3}" presName="wedge2" presStyleLbl="node1" presStyleIdx="1" presStyleCnt="6"/>
      <dgm:spPr/>
    </dgm:pt>
    <dgm:pt modelId="{D4210245-BFF9-4D90-9DF4-03AF23DA2FC5}" type="pres">
      <dgm:prSet presAssocID="{F41DDABE-CF78-45F9-8FB9-E4D41562F4D3}" presName="dummy2a" presStyleCnt="0"/>
      <dgm:spPr/>
    </dgm:pt>
    <dgm:pt modelId="{054019D0-D972-47EF-A6BB-12E7DDB41B2D}" type="pres">
      <dgm:prSet presAssocID="{F41DDABE-CF78-45F9-8FB9-E4D41562F4D3}" presName="dummy2b" presStyleCnt="0"/>
      <dgm:spPr/>
    </dgm:pt>
    <dgm:pt modelId="{27018096-DDB4-4559-AB63-F63670A972AD}" type="pres">
      <dgm:prSet presAssocID="{F41DDABE-CF78-45F9-8FB9-E4D41562F4D3}" presName="wedge2Tx" presStyleLbl="node1" presStyleIdx="1" presStyleCnt="6">
        <dgm:presLayoutVars>
          <dgm:chMax val="0"/>
          <dgm:chPref val="0"/>
          <dgm:bulletEnabled val="1"/>
        </dgm:presLayoutVars>
      </dgm:prSet>
      <dgm:spPr/>
    </dgm:pt>
    <dgm:pt modelId="{A20A6151-0858-4DE4-B0C8-465BFA907E02}" type="pres">
      <dgm:prSet presAssocID="{F41DDABE-CF78-45F9-8FB9-E4D41562F4D3}" presName="wedge3" presStyleLbl="node1" presStyleIdx="2" presStyleCnt="6"/>
      <dgm:spPr/>
    </dgm:pt>
    <dgm:pt modelId="{F4524F96-404C-4180-BEE0-1FF6B28099C4}" type="pres">
      <dgm:prSet presAssocID="{F41DDABE-CF78-45F9-8FB9-E4D41562F4D3}" presName="dummy3a" presStyleCnt="0"/>
      <dgm:spPr/>
    </dgm:pt>
    <dgm:pt modelId="{C247A130-7034-450D-B94B-7B224871FAD8}" type="pres">
      <dgm:prSet presAssocID="{F41DDABE-CF78-45F9-8FB9-E4D41562F4D3}" presName="dummy3b" presStyleCnt="0"/>
      <dgm:spPr/>
    </dgm:pt>
    <dgm:pt modelId="{344DBD47-E356-4988-9601-EFE5304E88CA}" type="pres">
      <dgm:prSet presAssocID="{F41DDABE-CF78-45F9-8FB9-E4D41562F4D3}" presName="wedge3Tx" presStyleLbl="node1" presStyleIdx="2" presStyleCnt="6">
        <dgm:presLayoutVars>
          <dgm:chMax val="0"/>
          <dgm:chPref val="0"/>
          <dgm:bulletEnabled val="1"/>
        </dgm:presLayoutVars>
      </dgm:prSet>
      <dgm:spPr/>
    </dgm:pt>
    <dgm:pt modelId="{FC17B485-122B-4DF2-8B98-D0EBA37B1F28}" type="pres">
      <dgm:prSet presAssocID="{F41DDABE-CF78-45F9-8FB9-E4D41562F4D3}" presName="wedge4" presStyleLbl="node1" presStyleIdx="3" presStyleCnt="6"/>
      <dgm:spPr/>
    </dgm:pt>
    <dgm:pt modelId="{76DA9D35-27CD-44C2-BF0F-0ABC11857550}" type="pres">
      <dgm:prSet presAssocID="{F41DDABE-CF78-45F9-8FB9-E4D41562F4D3}" presName="dummy4a" presStyleCnt="0"/>
      <dgm:spPr/>
    </dgm:pt>
    <dgm:pt modelId="{C5125A9E-E4FA-4E51-877E-32D83D81FFB9}" type="pres">
      <dgm:prSet presAssocID="{F41DDABE-CF78-45F9-8FB9-E4D41562F4D3}" presName="dummy4b" presStyleCnt="0"/>
      <dgm:spPr/>
    </dgm:pt>
    <dgm:pt modelId="{BBEB8AE7-0913-49A7-9AB0-15379C4D791E}" type="pres">
      <dgm:prSet presAssocID="{F41DDABE-CF78-45F9-8FB9-E4D41562F4D3}" presName="wedge4Tx" presStyleLbl="node1" presStyleIdx="3" presStyleCnt="6">
        <dgm:presLayoutVars>
          <dgm:chMax val="0"/>
          <dgm:chPref val="0"/>
          <dgm:bulletEnabled val="1"/>
        </dgm:presLayoutVars>
      </dgm:prSet>
      <dgm:spPr/>
    </dgm:pt>
    <dgm:pt modelId="{2FCD9CC4-0D33-4DED-8B2E-E435C9EAAB73}" type="pres">
      <dgm:prSet presAssocID="{F41DDABE-CF78-45F9-8FB9-E4D41562F4D3}" presName="wedge5" presStyleLbl="node1" presStyleIdx="4" presStyleCnt="6"/>
      <dgm:spPr/>
    </dgm:pt>
    <dgm:pt modelId="{81F0C289-247D-482C-904F-C035D24389B1}" type="pres">
      <dgm:prSet presAssocID="{F41DDABE-CF78-45F9-8FB9-E4D41562F4D3}" presName="dummy5a" presStyleCnt="0"/>
      <dgm:spPr/>
    </dgm:pt>
    <dgm:pt modelId="{4D14046E-CF21-443A-BB35-C9530C4C0922}" type="pres">
      <dgm:prSet presAssocID="{F41DDABE-CF78-45F9-8FB9-E4D41562F4D3}" presName="dummy5b" presStyleCnt="0"/>
      <dgm:spPr/>
    </dgm:pt>
    <dgm:pt modelId="{99EC53BB-CCA9-449D-8935-0CE61325A1DE}" type="pres">
      <dgm:prSet presAssocID="{F41DDABE-CF78-45F9-8FB9-E4D41562F4D3}" presName="wedge5Tx" presStyleLbl="node1" presStyleIdx="4" presStyleCnt="6">
        <dgm:presLayoutVars>
          <dgm:chMax val="0"/>
          <dgm:chPref val="0"/>
          <dgm:bulletEnabled val="1"/>
        </dgm:presLayoutVars>
      </dgm:prSet>
      <dgm:spPr/>
    </dgm:pt>
    <dgm:pt modelId="{880D9A8F-DFF8-41A1-8378-DEE904B0AC0F}" type="pres">
      <dgm:prSet presAssocID="{F41DDABE-CF78-45F9-8FB9-E4D41562F4D3}" presName="wedge6" presStyleLbl="node1" presStyleIdx="5" presStyleCnt="6"/>
      <dgm:spPr/>
    </dgm:pt>
    <dgm:pt modelId="{4544517B-C0CA-48E9-82D8-9D2CAB8D7EEA}" type="pres">
      <dgm:prSet presAssocID="{F41DDABE-CF78-45F9-8FB9-E4D41562F4D3}" presName="dummy6a" presStyleCnt="0"/>
      <dgm:spPr/>
    </dgm:pt>
    <dgm:pt modelId="{E9EB48E9-A452-4734-AD7A-C6CEC29522D7}" type="pres">
      <dgm:prSet presAssocID="{F41DDABE-CF78-45F9-8FB9-E4D41562F4D3}" presName="dummy6b" presStyleCnt="0"/>
      <dgm:spPr/>
    </dgm:pt>
    <dgm:pt modelId="{88501D8A-14F2-4F42-BDF5-38979AAE3A77}" type="pres">
      <dgm:prSet presAssocID="{F41DDABE-CF78-45F9-8FB9-E4D41562F4D3}" presName="wedge6Tx" presStyleLbl="node1" presStyleIdx="5" presStyleCnt="6">
        <dgm:presLayoutVars>
          <dgm:chMax val="0"/>
          <dgm:chPref val="0"/>
          <dgm:bulletEnabled val="1"/>
        </dgm:presLayoutVars>
      </dgm:prSet>
      <dgm:spPr/>
    </dgm:pt>
    <dgm:pt modelId="{B08EB0A9-C171-4F47-BF04-F31C4838EF00}" type="pres">
      <dgm:prSet presAssocID="{B81656F4-CBFF-4F8F-9AD0-07DDF9CED79A}" presName="arrowWedge1" presStyleLbl="fgSibTrans2D1" presStyleIdx="0" presStyleCnt="6"/>
      <dgm:spPr/>
    </dgm:pt>
    <dgm:pt modelId="{8EBB012F-963E-4F4A-8A7B-D43A4FABD36C}" type="pres">
      <dgm:prSet presAssocID="{BBA1D67F-ACFF-4ED8-9A03-55112C45B303}" presName="arrowWedge2" presStyleLbl="fgSibTrans2D1" presStyleIdx="1" presStyleCnt="6"/>
      <dgm:spPr/>
    </dgm:pt>
    <dgm:pt modelId="{A71F67A7-F470-47C0-8699-ACC42411D7B1}" type="pres">
      <dgm:prSet presAssocID="{6E52964B-FFFA-4BB4-97DD-839D62B60383}" presName="arrowWedge3" presStyleLbl="fgSibTrans2D1" presStyleIdx="2" presStyleCnt="6"/>
      <dgm:spPr/>
    </dgm:pt>
    <dgm:pt modelId="{89D4BC71-6AEB-42B2-8823-0DDDE7D093B3}" type="pres">
      <dgm:prSet presAssocID="{77CB6884-57F7-40DC-9BA8-1D1496420FF2}" presName="arrowWedge4" presStyleLbl="fgSibTrans2D1" presStyleIdx="3" presStyleCnt="6"/>
      <dgm:spPr/>
    </dgm:pt>
    <dgm:pt modelId="{2761DF0D-8400-4F79-8B35-B73E121D08E3}" type="pres">
      <dgm:prSet presAssocID="{5F696FC4-9906-44A1-AD49-3D3083D145BB}" presName="arrowWedge5" presStyleLbl="fgSibTrans2D1" presStyleIdx="4" presStyleCnt="6"/>
      <dgm:spPr/>
    </dgm:pt>
    <dgm:pt modelId="{28B2CD93-280D-49EB-B57F-64FED86B9FC9}" type="pres">
      <dgm:prSet presAssocID="{481B092A-BF36-41EC-9FDD-389A264743B3}" presName="arrowWedge6" presStyleLbl="fgSibTrans2D1" presStyleIdx="5" presStyleCnt="6"/>
      <dgm:spPr/>
    </dgm:pt>
  </dgm:ptLst>
  <dgm:cxnLst>
    <dgm:cxn modelId="{12EBF60B-62FE-4C91-8D42-3FD209F24B04}" type="presOf" srcId="{5980322A-4666-400F-B7A2-879083A1F7A3}" destId="{88501D8A-14F2-4F42-BDF5-38979AAE3A77}" srcOrd="1" destOrd="0" presId="urn:microsoft.com/office/officeart/2005/8/layout/cycle8"/>
    <dgm:cxn modelId="{0D70E026-FBCD-4661-A62F-185F913ECFBA}" type="presOf" srcId="{5980322A-4666-400F-B7A2-879083A1F7A3}" destId="{880D9A8F-DFF8-41A1-8378-DEE904B0AC0F}" srcOrd="0" destOrd="0" presId="urn:microsoft.com/office/officeart/2005/8/layout/cycle8"/>
    <dgm:cxn modelId="{C4BFAA27-EE63-4E70-853F-9662C6E0398D}" srcId="{F41DDABE-CF78-45F9-8FB9-E4D41562F4D3}" destId="{30036D0F-4B40-43B7-B763-E0E7BDDC705A}" srcOrd="2" destOrd="0" parTransId="{86C4C1E3-BE47-424B-8FD8-60536AE23131}" sibTransId="{6E52964B-FFFA-4BB4-97DD-839D62B60383}"/>
    <dgm:cxn modelId="{1FED7C45-6F2E-4BCC-905C-FBE89D66935D}" type="presOf" srcId="{30036D0F-4B40-43B7-B763-E0E7BDDC705A}" destId="{344DBD47-E356-4988-9601-EFE5304E88CA}" srcOrd="1" destOrd="0" presId="urn:microsoft.com/office/officeart/2005/8/layout/cycle8"/>
    <dgm:cxn modelId="{C80DBD4F-DDA0-45AE-9417-44C712075423}" type="presOf" srcId="{97CF759C-B4F4-479C-8C6F-203A6DCE9A1C}" destId="{FC17B485-122B-4DF2-8B98-D0EBA37B1F28}" srcOrd="0" destOrd="0" presId="urn:microsoft.com/office/officeart/2005/8/layout/cycle8"/>
    <dgm:cxn modelId="{FA827355-A90D-49B2-9FF5-66B4ADC3309D}" srcId="{F41DDABE-CF78-45F9-8FB9-E4D41562F4D3}" destId="{F80F928D-508E-4915-B4E2-F4EBCE88C1EE}" srcOrd="4" destOrd="0" parTransId="{43130A55-0E04-4367-A126-390F0AF1D224}" sibTransId="{5F696FC4-9906-44A1-AD49-3D3083D145BB}"/>
    <dgm:cxn modelId="{4D45F27B-97B0-4072-BC91-163BCA77D7FE}" srcId="{F41DDABE-CF78-45F9-8FB9-E4D41562F4D3}" destId="{AE2E8640-1F85-4320-ADDF-113C29B90648}" srcOrd="0" destOrd="0" parTransId="{15825743-7F90-487B-B544-8D98D2327671}" sibTransId="{B81656F4-CBFF-4F8F-9AD0-07DDF9CED79A}"/>
    <dgm:cxn modelId="{06ACAB8E-EE7E-40B7-BBCB-858612C8AF3B}" type="presOf" srcId="{AE2E8640-1F85-4320-ADDF-113C29B90648}" destId="{18ABE5A0-F1AB-42AB-8551-07B1CD6FB14B}" srcOrd="1" destOrd="0" presId="urn:microsoft.com/office/officeart/2005/8/layout/cycle8"/>
    <dgm:cxn modelId="{AAE0C88F-89C6-4FD1-AB6D-0F0566EBA573}" type="presOf" srcId="{48DD5B78-CA92-4C31-903C-9C8D27847CF4}" destId="{82F3A3FF-6B67-4E0E-844C-108D0450BC55}" srcOrd="0" destOrd="0" presId="urn:microsoft.com/office/officeart/2005/8/layout/cycle8"/>
    <dgm:cxn modelId="{4FABD9A2-FC82-4EE4-A239-D4AB5321DC63}" srcId="{F41DDABE-CF78-45F9-8FB9-E4D41562F4D3}" destId="{97CF759C-B4F4-479C-8C6F-203A6DCE9A1C}" srcOrd="3" destOrd="0" parTransId="{2B2376F8-DFE2-4B34-8C15-4B36FA1D75BF}" sibTransId="{77CB6884-57F7-40DC-9BA8-1D1496420FF2}"/>
    <dgm:cxn modelId="{5743C8BC-CB8E-429A-95FE-18C25D081B97}" type="presOf" srcId="{97CF759C-B4F4-479C-8C6F-203A6DCE9A1C}" destId="{BBEB8AE7-0913-49A7-9AB0-15379C4D791E}" srcOrd="1" destOrd="0" presId="urn:microsoft.com/office/officeart/2005/8/layout/cycle8"/>
    <dgm:cxn modelId="{ACFA12C7-E9A6-46B5-AC43-9A0FDD03677F}" type="presOf" srcId="{F80F928D-508E-4915-B4E2-F4EBCE88C1EE}" destId="{2FCD9CC4-0D33-4DED-8B2E-E435C9EAAB73}" srcOrd="0" destOrd="0" presId="urn:microsoft.com/office/officeart/2005/8/layout/cycle8"/>
    <dgm:cxn modelId="{AA1A18D4-D10D-46BF-9337-CB02F1867548}" type="presOf" srcId="{48DD5B78-CA92-4C31-903C-9C8D27847CF4}" destId="{27018096-DDB4-4559-AB63-F63670A972AD}" srcOrd="1" destOrd="0" presId="urn:microsoft.com/office/officeart/2005/8/layout/cycle8"/>
    <dgm:cxn modelId="{4EEEECE3-3AB1-405E-9B56-8F31AFA52448}" type="presOf" srcId="{30036D0F-4B40-43B7-B763-E0E7BDDC705A}" destId="{A20A6151-0858-4DE4-B0C8-465BFA907E02}" srcOrd="0" destOrd="0" presId="urn:microsoft.com/office/officeart/2005/8/layout/cycle8"/>
    <dgm:cxn modelId="{E7EF27E9-0D22-44F5-A639-C48B7877CECF}" srcId="{F41DDABE-CF78-45F9-8FB9-E4D41562F4D3}" destId="{48DD5B78-CA92-4C31-903C-9C8D27847CF4}" srcOrd="1" destOrd="0" parTransId="{8DCFC447-2849-4768-92A2-109CA224C483}" sibTransId="{BBA1D67F-ACFF-4ED8-9A03-55112C45B303}"/>
    <dgm:cxn modelId="{A70E4FEC-3E31-46EF-ABFD-038A44B1A014}" type="presOf" srcId="{F80F928D-508E-4915-B4E2-F4EBCE88C1EE}" destId="{99EC53BB-CCA9-449D-8935-0CE61325A1DE}" srcOrd="1" destOrd="0" presId="urn:microsoft.com/office/officeart/2005/8/layout/cycle8"/>
    <dgm:cxn modelId="{A06A67EF-E04C-49FE-8F1F-DD8BBF3A847D}" type="presOf" srcId="{F41DDABE-CF78-45F9-8FB9-E4D41562F4D3}" destId="{C8EB90C2-39E1-4BD7-98A0-422892A6D291}" srcOrd="0" destOrd="0" presId="urn:microsoft.com/office/officeart/2005/8/layout/cycle8"/>
    <dgm:cxn modelId="{304BCDF5-26DC-477A-BE70-F488C6B1533B}" srcId="{F41DDABE-CF78-45F9-8FB9-E4D41562F4D3}" destId="{5980322A-4666-400F-B7A2-879083A1F7A3}" srcOrd="5" destOrd="0" parTransId="{2F235090-DD05-40DF-AAB7-3924C8DA2FA8}" sibTransId="{481B092A-BF36-41EC-9FDD-389A264743B3}"/>
    <dgm:cxn modelId="{24CAFCF8-586D-4596-968D-0982B4F57AB9}" type="presOf" srcId="{AE2E8640-1F85-4320-ADDF-113C29B90648}" destId="{0F25640C-E6CC-4F46-A127-210BEAE6679F}" srcOrd="0" destOrd="0" presId="urn:microsoft.com/office/officeart/2005/8/layout/cycle8"/>
    <dgm:cxn modelId="{AB640C2A-7F07-40E3-91BF-F1CA090051BB}" type="presParOf" srcId="{C8EB90C2-39E1-4BD7-98A0-422892A6D291}" destId="{0F25640C-E6CC-4F46-A127-210BEAE6679F}" srcOrd="0" destOrd="0" presId="urn:microsoft.com/office/officeart/2005/8/layout/cycle8"/>
    <dgm:cxn modelId="{03794BAE-A596-4293-ABD1-7A32317F58AF}" type="presParOf" srcId="{C8EB90C2-39E1-4BD7-98A0-422892A6D291}" destId="{0CFC49E2-1811-4838-9DEE-58581C50D1C5}" srcOrd="1" destOrd="0" presId="urn:microsoft.com/office/officeart/2005/8/layout/cycle8"/>
    <dgm:cxn modelId="{C74998DB-BCDD-49BB-9519-0FC7BD5BD033}" type="presParOf" srcId="{C8EB90C2-39E1-4BD7-98A0-422892A6D291}" destId="{68A6AB9F-12D0-4B46-8A38-F8F1C2627F4D}" srcOrd="2" destOrd="0" presId="urn:microsoft.com/office/officeart/2005/8/layout/cycle8"/>
    <dgm:cxn modelId="{827E57E6-E65B-4B00-A2D9-743B3CE7737B}" type="presParOf" srcId="{C8EB90C2-39E1-4BD7-98A0-422892A6D291}" destId="{18ABE5A0-F1AB-42AB-8551-07B1CD6FB14B}" srcOrd="3" destOrd="0" presId="urn:microsoft.com/office/officeart/2005/8/layout/cycle8"/>
    <dgm:cxn modelId="{92FFCFFF-D0FD-43A6-A31A-5C1DF8D338FC}" type="presParOf" srcId="{C8EB90C2-39E1-4BD7-98A0-422892A6D291}" destId="{82F3A3FF-6B67-4E0E-844C-108D0450BC55}" srcOrd="4" destOrd="0" presId="urn:microsoft.com/office/officeart/2005/8/layout/cycle8"/>
    <dgm:cxn modelId="{43F25223-E2EA-46E9-A0C0-CF0A448503B9}" type="presParOf" srcId="{C8EB90C2-39E1-4BD7-98A0-422892A6D291}" destId="{D4210245-BFF9-4D90-9DF4-03AF23DA2FC5}" srcOrd="5" destOrd="0" presId="urn:microsoft.com/office/officeart/2005/8/layout/cycle8"/>
    <dgm:cxn modelId="{61C8D29E-9504-4CA0-AB48-052C314CB7E2}" type="presParOf" srcId="{C8EB90C2-39E1-4BD7-98A0-422892A6D291}" destId="{054019D0-D972-47EF-A6BB-12E7DDB41B2D}" srcOrd="6" destOrd="0" presId="urn:microsoft.com/office/officeart/2005/8/layout/cycle8"/>
    <dgm:cxn modelId="{BAEB4B89-DF15-4451-8863-3A0698FD7E2A}" type="presParOf" srcId="{C8EB90C2-39E1-4BD7-98A0-422892A6D291}" destId="{27018096-DDB4-4559-AB63-F63670A972AD}" srcOrd="7" destOrd="0" presId="urn:microsoft.com/office/officeart/2005/8/layout/cycle8"/>
    <dgm:cxn modelId="{FB4BFF94-984B-4F3E-B519-6C4CED2E75EA}" type="presParOf" srcId="{C8EB90C2-39E1-4BD7-98A0-422892A6D291}" destId="{A20A6151-0858-4DE4-B0C8-465BFA907E02}" srcOrd="8" destOrd="0" presId="urn:microsoft.com/office/officeart/2005/8/layout/cycle8"/>
    <dgm:cxn modelId="{0A653D19-9479-4C73-A530-3B19EFA2D7ED}" type="presParOf" srcId="{C8EB90C2-39E1-4BD7-98A0-422892A6D291}" destId="{F4524F96-404C-4180-BEE0-1FF6B28099C4}" srcOrd="9" destOrd="0" presId="urn:microsoft.com/office/officeart/2005/8/layout/cycle8"/>
    <dgm:cxn modelId="{D5655893-357B-44A1-A47E-9AC3DFCFB10B}" type="presParOf" srcId="{C8EB90C2-39E1-4BD7-98A0-422892A6D291}" destId="{C247A130-7034-450D-B94B-7B224871FAD8}" srcOrd="10" destOrd="0" presId="urn:microsoft.com/office/officeart/2005/8/layout/cycle8"/>
    <dgm:cxn modelId="{62279A98-8A28-45C8-BC1F-0B8C15209061}" type="presParOf" srcId="{C8EB90C2-39E1-4BD7-98A0-422892A6D291}" destId="{344DBD47-E356-4988-9601-EFE5304E88CA}" srcOrd="11" destOrd="0" presId="urn:microsoft.com/office/officeart/2005/8/layout/cycle8"/>
    <dgm:cxn modelId="{725AB0D3-641F-44DD-ABC0-F38EDECE2C22}" type="presParOf" srcId="{C8EB90C2-39E1-4BD7-98A0-422892A6D291}" destId="{FC17B485-122B-4DF2-8B98-D0EBA37B1F28}" srcOrd="12" destOrd="0" presId="urn:microsoft.com/office/officeart/2005/8/layout/cycle8"/>
    <dgm:cxn modelId="{5BF9A1D8-B80C-4CA1-8E27-11B986250D0F}" type="presParOf" srcId="{C8EB90C2-39E1-4BD7-98A0-422892A6D291}" destId="{76DA9D35-27CD-44C2-BF0F-0ABC11857550}" srcOrd="13" destOrd="0" presId="urn:microsoft.com/office/officeart/2005/8/layout/cycle8"/>
    <dgm:cxn modelId="{F4710FDF-DD6F-4433-9069-B449C0E9A4C8}" type="presParOf" srcId="{C8EB90C2-39E1-4BD7-98A0-422892A6D291}" destId="{C5125A9E-E4FA-4E51-877E-32D83D81FFB9}" srcOrd="14" destOrd="0" presId="urn:microsoft.com/office/officeart/2005/8/layout/cycle8"/>
    <dgm:cxn modelId="{D63A2E4C-2CA2-4628-B9DD-6D802C09AE7A}" type="presParOf" srcId="{C8EB90C2-39E1-4BD7-98A0-422892A6D291}" destId="{BBEB8AE7-0913-49A7-9AB0-15379C4D791E}" srcOrd="15" destOrd="0" presId="urn:microsoft.com/office/officeart/2005/8/layout/cycle8"/>
    <dgm:cxn modelId="{DDC82BA6-4615-4AA0-937D-3C08327971F4}" type="presParOf" srcId="{C8EB90C2-39E1-4BD7-98A0-422892A6D291}" destId="{2FCD9CC4-0D33-4DED-8B2E-E435C9EAAB73}" srcOrd="16" destOrd="0" presId="urn:microsoft.com/office/officeart/2005/8/layout/cycle8"/>
    <dgm:cxn modelId="{9A73BB20-A530-48BB-8CBD-E9AB00EAF7B5}" type="presParOf" srcId="{C8EB90C2-39E1-4BD7-98A0-422892A6D291}" destId="{81F0C289-247D-482C-904F-C035D24389B1}" srcOrd="17" destOrd="0" presId="urn:microsoft.com/office/officeart/2005/8/layout/cycle8"/>
    <dgm:cxn modelId="{7A6375B0-E0EE-4311-AB96-9BBF0A0E76DA}" type="presParOf" srcId="{C8EB90C2-39E1-4BD7-98A0-422892A6D291}" destId="{4D14046E-CF21-443A-BB35-C9530C4C0922}" srcOrd="18" destOrd="0" presId="urn:microsoft.com/office/officeart/2005/8/layout/cycle8"/>
    <dgm:cxn modelId="{D38754CE-9575-486F-A19A-D494FBBD14B7}" type="presParOf" srcId="{C8EB90C2-39E1-4BD7-98A0-422892A6D291}" destId="{99EC53BB-CCA9-449D-8935-0CE61325A1DE}" srcOrd="19" destOrd="0" presId="urn:microsoft.com/office/officeart/2005/8/layout/cycle8"/>
    <dgm:cxn modelId="{2B520B8B-CA8E-4521-81D2-A61D084A6EA8}" type="presParOf" srcId="{C8EB90C2-39E1-4BD7-98A0-422892A6D291}" destId="{880D9A8F-DFF8-41A1-8378-DEE904B0AC0F}" srcOrd="20" destOrd="0" presId="urn:microsoft.com/office/officeart/2005/8/layout/cycle8"/>
    <dgm:cxn modelId="{2BB6AD8D-3982-467B-AE7E-D2B1FA14A1AD}" type="presParOf" srcId="{C8EB90C2-39E1-4BD7-98A0-422892A6D291}" destId="{4544517B-C0CA-48E9-82D8-9D2CAB8D7EEA}" srcOrd="21" destOrd="0" presId="urn:microsoft.com/office/officeart/2005/8/layout/cycle8"/>
    <dgm:cxn modelId="{FC3EC67F-8288-492F-AF63-591334D2F27E}" type="presParOf" srcId="{C8EB90C2-39E1-4BD7-98A0-422892A6D291}" destId="{E9EB48E9-A452-4734-AD7A-C6CEC29522D7}" srcOrd="22" destOrd="0" presId="urn:microsoft.com/office/officeart/2005/8/layout/cycle8"/>
    <dgm:cxn modelId="{3042933C-4493-4B55-B95B-785D033EA57A}" type="presParOf" srcId="{C8EB90C2-39E1-4BD7-98A0-422892A6D291}" destId="{88501D8A-14F2-4F42-BDF5-38979AAE3A77}" srcOrd="23" destOrd="0" presId="urn:microsoft.com/office/officeart/2005/8/layout/cycle8"/>
    <dgm:cxn modelId="{8251B6ED-739D-4EF8-9630-AC3330ABB07E}" type="presParOf" srcId="{C8EB90C2-39E1-4BD7-98A0-422892A6D291}" destId="{B08EB0A9-C171-4F47-BF04-F31C4838EF00}" srcOrd="24" destOrd="0" presId="urn:microsoft.com/office/officeart/2005/8/layout/cycle8"/>
    <dgm:cxn modelId="{3961240D-D935-4A08-9819-CB4C85A3B8DC}" type="presParOf" srcId="{C8EB90C2-39E1-4BD7-98A0-422892A6D291}" destId="{8EBB012F-963E-4F4A-8A7B-D43A4FABD36C}" srcOrd="25" destOrd="0" presId="urn:microsoft.com/office/officeart/2005/8/layout/cycle8"/>
    <dgm:cxn modelId="{4D1DB9EC-47FC-4CBC-BE53-8BD7AA24F41C}" type="presParOf" srcId="{C8EB90C2-39E1-4BD7-98A0-422892A6D291}" destId="{A71F67A7-F470-47C0-8699-ACC42411D7B1}" srcOrd="26" destOrd="0" presId="urn:microsoft.com/office/officeart/2005/8/layout/cycle8"/>
    <dgm:cxn modelId="{8878D7D8-22AC-4044-B196-E9F2F37442AA}" type="presParOf" srcId="{C8EB90C2-39E1-4BD7-98A0-422892A6D291}" destId="{89D4BC71-6AEB-42B2-8823-0DDDE7D093B3}" srcOrd="27" destOrd="0" presId="urn:microsoft.com/office/officeart/2005/8/layout/cycle8"/>
    <dgm:cxn modelId="{1FBABB02-134F-4777-8AA2-25DEA2787617}" type="presParOf" srcId="{C8EB90C2-39E1-4BD7-98A0-422892A6D291}" destId="{2761DF0D-8400-4F79-8B35-B73E121D08E3}" srcOrd="28" destOrd="0" presId="urn:microsoft.com/office/officeart/2005/8/layout/cycle8"/>
    <dgm:cxn modelId="{44A8384E-2EE0-4027-B5A0-66CD92057C4E}" type="presParOf" srcId="{C8EB90C2-39E1-4BD7-98A0-422892A6D291}" destId="{28B2CD93-280D-49EB-B57F-64FED86B9FC9}"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8BEF7A-24A2-46F0-B7E1-73A5024BF771}"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578DAF24-6A46-455E-A9A8-FEF94E9EE2BC}">
      <dgm:prSet/>
      <dgm:spPr/>
      <dgm:t>
        <a:bodyPr/>
        <a:lstStyle/>
        <a:p>
          <a:pPr>
            <a:lnSpc>
              <a:spcPct val="100000"/>
            </a:lnSpc>
            <a:defRPr b="1"/>
          </a:pPr>
          <a:r>
            <a:rPr lang="en-US"/>
            <a:t>What programs do you have access to?</a:t>
          </a:r>
          <a:endParaRPr lang="en-US" dirty="0"/>
        </a:p>
      </dgm:t>
    </dgm:pt>
    <dgm:pt modelId="{44683328-96F3-4745-B51B-17E3B94C5AE3}" type="parTrans" cxnId="{C8C0EDB8-3FC6-42CF-9B81-ED87C3268F0D}">
      <dgm:prSet/>
      <dgm:spPr/>
      <dgm:t>
        <a:bodyPr/>
        <a:lstStyle/>
        <a:p>
          <a:endParaRPr lang="en-US"/>
        </a:p>
      </dgm:t>
    </dgm:pt>
    <dgm:pt modelId="{1554EA5B-7E9C-4BF9-8EFF-151ACB9ECC9C}" type="sibTrans" cxnId="{C8C0EDB8-3FC6-42CF-9B81-ED87C3268F0D}">
      <dgm:prSet/>
      <dgm:spPr/>
      <dgm:t>
        <a:bodyPr/>
        <a:lstStyle/>
        <a:p>
          <a:endParaRPr lang="en-US"/>
        </a:p>
      </dgm:t>
    </dgm:pt>
    <dgm:pt modelId="{EB128F30-CAD7-48DC-824D-3B52E8E41547}">
      <dgm:prSet/>
      <dgm:spPr/>
      <dgm:t>
        <a:bodyPr/>
        <a:lstStyle/>
        <a:p>
          <a:pPr>
            <a:lnSpc>
              <a:spcPct val="100000"/>
            </a:lnSpc>
          </a:pPr>
          <a:r>
            <a:rPr lang="en-US" dirty="0"/>
            <a:t>Based on your screening questions, would the applicant fit the requirements for the programs that are available?</a:t>
          </a:r>
        </a:p>
      </dgm:t>
    </dgm:pt>
    <dgm:pt modelId="{8E69444D-92CC-4A7B-98DC-E8F78C40F5CD}" type="parTrans" cxnId="{23C084C2-9E06-4EAB-8111-8AF275C4AD74}">
      <dgm:prSet/>
      <dgm:spPr/>
      <dgm:t>
        <a:bodyPr/>
        <a:lstStyle/>
        <a:p>
          <a:endParaRPr lang="en-US"/>
        </a:p>
      </dgm:t>
    </dgm:pt>
    <dgm:pt modelId="{A094750E-EDD9-44E8-8471-CF25F0F8D790}" type="sibTrans" cxnId="{23C084C2-9E06-4EAB-8111-8AF275C4AD74}">
      <dgm:prSet/>
      <dgm:spPr/>
      <dgm:t>
        <a:bodyPr/>
        <a:lstStyle/>
        <a:p>
          <a:endParaRPr lang="en-US"/>
        </a:p>
      </dgm:t>
    </dgm:pt>
    <dgm:pt modelId="{4E2972D5-77A9-4537-A5BA-ED1FACEB3611}">
      <dgm:prSet/>
      <dgm:spPr/>
      <dgm:t>
        <a:bodyPr/>
        <a:lstStyle/>
        <a:p>
          <a:pPr>
            <a:lnSpc>
              <a:spcPct val="100000"/>
            </a:lnSpc>
            <a:defRPr b="1"/>
          </a:pPr>
          <a:r>
            <a:rPr lang="en-US"/>
            <a:t>What are the required documentation for the program?</a:t>
          </a:r>
          <a:endParaRPr lang="en-US" dirty="0"/>
        </a:p>
      </dgm:t>
    </dgm:pt>
    <dgm:pt modelId="{CE8CCEE3-3F04-46B9-90D2-6CAEA7D71C21}" type="parTrans" cxnId="{42489CE2-C86B-4F65-B055-A476BAD32B60}">
      <dgm:prSet/>
      <dgm:spPr/>
      <dgm:t>
        <a:bodyPr/>
        <a:lstStyle/>
        <a:p>
          <a:endParaRPr lang="en-US"/>
        </a:p>
      </dgm:t>
    </dgm:pt>
    <dgm:pt modelId="{7BB5A061-5B55-49E2-9C56-327F96923A24}" type="sibTrans" cxnId="{42489CE2-C86B-4F65-B055-A476BAD32B60}">
      <dgm:prSet/>
      <dgm:spPr/>
      <dgm:t>
        <a:bodyPr/>
        <a:lstStyle/>
        <a:p>
          <a:endParaRPr lang="en-US"/>
        </a:p>
      </dgm:t>
    </dgm:pt>
    <dgm:pt modelId="{38E2C16D-07E7-49F7-91F0-2EB253D0F57D}">
      <dgm:prSet/>
      <dgm:spPr/>
      <dgm:t>
        <a:bodyPr/>
        <a:lstStyle/>
        <a:p>
          <a:pPr>
            <a:lnSpc>
              <a:spcPct val="100000"/>
            </a:lnSpc>
          </a:pPr>
          <a:r>
            <a:rPr lang="en-US" dirty="0"/>
            <a:t>What eligibility documentation can you obtain immediately?		</a:t>
          </a:r>
        </a:p>
      </dgm:t>
    </dgm:pt>
    <dgm:pt modelId="{A384A7C3-EA0F-4247-9994-93DB86BBC5C2}" type="parTrans" cxnId="{BEA9E13F-A6D2-4CBD-8946-05F807CFA119}">
      <dgm:prSet/>
      <dgm:spPr/>
      <dgm:t>
        <a:bodyPr/>
        <a:lstStyle/>
        <a:p>
          <a:endParaRPr lang="en-US"/>
        </a:p>
      </dgm:t>
    </dgm:pt>
    <dgm:pt modelId="{3CF5F448-4158-4795-A7A9-08D6DD37B22A}" type="sibTrans" cxnId="{BEA9E13F-A6D2-4CBD-8946-05F807CFA119}">
      <dgm:prSet/>
      <dgm:spPr/>
      <dgm:t>
        <a:bodyPr/>
        <a:lstStyle/>
        <a:p>
          <a:endParaRPr lang="en-US"/>
        </a:p>
      </dgm:t>
    </dgm:pt>
    <dgm:pt modelId="{7EC52756-ABD1-49F0-80FF-5E8AD142BFC7}">
      <dgm:prSet/>
      <dgm:spPr/>
      <dgm:t>
        <a:bodyPr/>
        <a:lstStyle/>
        <a:p>
          <a:pPr>
            <a:lnSpc>
              <a:spcPct val="100000"/>
            </a:lnSpc>
          </a:pPr>
          <a:r>
            <a:rPr lang="en-US" dirty="0"/>
            <a:t>What eligibility documentation requires time to obtain?</a:t>
          </a:r>
        </a:p>
      </dgm:t>
    </dgm:pt>
    <dgm:pt modelId="{0038E256-7FB3-4995-9240-51AF62562F8F}" type="parTrans" cxnId="{3D177C0C-75E4-42D4-B3B2-561520400F05}">
      <dgm:prSet/>
      <dgm:spPr/>
      <dgm:t>
        <a:bodyPr/>
        <a:lstStyle/>
        <a:p>
          <a:endParaRPr lang="en-US"/>
        </a:p>
      </dgm:t>
    </dgm:pt>
    <dgm:pt modelId="{0C023CA7-08C5-4DC6-93D4-348B762D7420}" type="sibTrans" cxnId="{3D177C0C-75E4-42D4-B3B2-561520400F05}">
      <dgm:prSet/>
      <dgm:spPr/>
      <dgm:t>
        <a:bodyPr/>
        <a:lstStyle/>
        <a:p>
          <a:endParaRPr lang="en-US"/>
        </a:p>
      </dgm:t>
    </dgm:pt>
    <dgm:pt modelId="{177D0C57-0236-4DFE-8667-FD716C62649B}" type="pres">
      <dgm:prSet presAssocID="{F28BEF7A-24A2-46F0-B7E1-73A5024BF771}" presName="root" presStyleCnt="0">
        <dgm:presLayoutVars>
          <dgm:dir/>
          <dgm:resizeHandles val="exact"/>
        </dgm:presLayoutVars>
      </dgm:prSet>
      <dgm:spPr/>
    </dgm:pt>
    <dgm:pt modelId="{77AF3E03-A880-4F97-8EEC-C8C66086B03C}" type="pres">
      <dgm:prSet presAssocID="{578DAF24-6A46-455E-A9A8-FEF94E9EE2BC}" presName="compNode" presStyleCnt="0"/>
      <dgm:spPr/>
    </dgm:pt>
    <dgm:pt modelId="{62C7B6A1-C5B2-4C44-8DEA-8F35866B0235}" type="pres">
      <dgm:prSet presAssocID="{578DAF24-6A46-455E-A9A8-FEF94E9EE2BC}" presName="iconRect" presStyleLbl="node1" presStyleIdx="0" presStyleCnt="2"/>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pt>
    <dgm:pt modelId="{42A09529-2305-47A7-8CA8-5FD7BA57FFFC}" type="pres">
      <dgm:prSet presAssocID="{578DAF24-6A46-455E-A9A8-FEF94E9EE2BC}" presName="iconSpace" presStyleCnt="0"/>
      <dgm:spPr/>
    </dgm:pt>
    <dgm:pt modelId="{C983D57F-3E5F-4EC0-82C2-8FD26C127FCE}" type="pres">
      <dgm:prSet presAssocID="{578DAF24-6A46-455E-A9A8-FEF94E9EE2BC}" presName="parTx" presStyleLbl="revTx" presStyleIdx="0" presStyleCnt="4">
        <dgm:presLayoutVars>
          <dgm:chMax val="0"/>
          <dgm:chPref val="0"/>
        </dgm:presLayoutVars>
      </dgm:prSet>
      <dgm:spPr/>
    </dgm:pt>
    <dgm:pt modelId="{118FED76-844C-435F-8F91-1499A94531BB}" type="pres">
      <dgm:prSet presAssocID="{578DAF24-6A46-455E-A9A8-FEF94E9EE2BC}" presName="txSpace" presStyleCnt="0"/>
      <dgm:spPr/>
    </dgm:pt>
    <dgm:pt modelId="{52D2DAFB-6A33-4CFA-AD05-A5F37577DCC3}" type="pres">
      <dgm:prSet presAssocID="{578DAF24-6A46-455E-A9A8-FEF94E9EE2BC}" presName="desTx" presStyleLbl="revTx" presStyleIdx="1" presStyleCnt="4">
        <dgm:presLayoutVars/>
      </dgm:prSet>
      <dgm:spPr/>
    </dgm:pt>
    <dgm:pt modelId="{F2A233A9-4907-492F-9358-6FAE6C875C5C}" type="pres">
      <dgm:prSet presAssocID="{1554EA5B-7E9C-4BF9-8EFF-151ACB9ECC9C}" presName="sibTrans" presStyleCnt="0"/>
      <dgm:spPr/>
    </dgm:pt>
    <dgm:pt modelId="{E4A5B09B-E4A8-4745-B488-78EC61CCB2FD}" type="pres">
      <dgm:prSet presAssocID="{4E2972D5-77A9-4537-A5BA-ED1FACEB3611}" presName="compNode" presStyleCnt="0"/>
      <dgm:spPr/>
    </dgm:pt>
    <dgm:pt modelId="{ACCB4991-896A-412D-9E69-B6DE06E41C5F}" type="pres">
      <dgm:prSet presAssocID="{4E2972D5-77A9-4537-A5BA-ED1FACEB3611}"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Books"/>
        </a:ext>
      </dgm:extLst>
    </dgm:pt>
    <dgm:pt modelId="{873FA065-09B9-4CD2-995C-5A017057A7F4}" type="pres">
      <dgm:prSet presAssocID="{4E2972D5-77A9-4537-A5BA-ED1FACEB3611}" presName="iconSpace" presStyleCnt="0"/>
      <dgm:spPr/>
    </dgm:pt>
    <dgm:pt modelId="{C6F57342-79F1-4BBA-BA98-6AF3D40485AC}" type="pres">
      <dgm:prSet presAssocID="{4E2972D5-77A9-4537-A5BA-ED1FACEB3611}" presName="parTx" presStyleLbl="revTx" presStyleIdx="2" presStyleCnt="4">
        <dgm:presLayoutVars>
          <dgm:chMax val="0"/>
          <dgm:chPref val="0"/>
        </dgm:presLayoutVars>
      </dgm:prSet>
      <dgm:spPr/>
    </dgm:pt>
    <dgm:pt modelId="{3F212F55-5E4B-4D92-AA4C-B0BA21501117}" type="pres">
      <dgm:prSet presAssocID="{4E2972D5-77A9-4537-A5BA-ED1FACEB3611}" presName="txSpace" presStyleCnt="0"/>
      <dgm:spPr/>
    </dgm:pt>
    <dgm:pt modelId="{806D9A1C-E227-416D-9E23-B720A89F6B99}" type="pres">
      <dgm:prSet presAssocID="{4E2972D5-77A9-4537-A5BA-ED1FACEB3611}" presName="desTx" presStyleLbl="revTx" presStyleIdx="3" presStyleCnt="4">
        <dgm:presLayoutVars/>
      </dgm:prSet>
      <dgm:spPr/>
    </dgm:pt>
  </dgm:ptLst>
  <dgm:cxnLst>
    <dgm:cxn modelId="{3D177C0C-75E4-42D4-B3B2-561520400F05}" srcId="{4E2972D5-77A9-4537-A5BA-ED1FACEB3611}" destId="{7EC52756-ABD1-49F0-80FF-5E8AD142BFC7}" srcOrd="1" destOrd="0" parTransId="{0038E256-7FB3-4995-9240-51AF62562F8F}" sibTransId="{0C023CA7-08C5-4DC6-93D4-348B762D7420}"/>
    <dgm:cxn modelId="{B92AD02C-9486-43A8-9D0A-DD93EC843B91}" type="presOf" srcId="{38E2C16D-07E7-49F7-91F0-2EB253D0F57D}" destId="{806D9A1C-E227-416D-9E23-B720A89F6B99}" srcOrd="0" destOrd="0" presId="urn:microsoft.com/office/officeart/2018/2/layout/IconLabelDescriptionList"/>
    <dgm:cxn modelId="{BEA9E13F-A6D2-4CBD-8946-05F807CFA119}" srcId="{4E2972D5-77A9-4537-A5BA-ED1FACEB3611}" destId="{38E2C16D-07E7-49F7-91F0-2EB253D0F57D}" srcOrd="0" destOrd="0" parTransId="{A384A7C3-EA0F-4247-9994-93DB86BBC5C2}" sibTransId="{3CF5F448-4158-4795-A7A9-08D6DD37B22A}"/>
    <dgm:cxn modelId="{CA118A80-D6BB-4139-9169-6F04311F8BF7}" type="presOf" srcId="{4E2972D5-77A9-4537-A5BA-ED1FACEB3611}" destId="{C6F57342-79F1-4BBA-BA98-6AF3D40485AC}" srcOrd="0" destOrd="0" presId="urn:microsoft.com/office/officeart/2018/2/layout/IconLabelDescriptionList"/>
    <dgm:cxn modelId="{8A913E93-5825-485C-8C28-22F64683F5AD}" type="presOf" srcId="{7EC52756-ABD1-49F0-80FF-5E8AD142BFC7}" destId="{806D9A1C-E227-416D-9E23-B720A89F6B99}" srcOrd="0" destOrd="1" presId="urn:microsoft.com/office/officeart/2018/2/layout/IconLabelDescriptionList"/>
    <dgm:cxn modelId="{C8C0EDB8-3FC6-42CF-9B81-ED87C3268F0D}" srcId="{F28BEF7A-24A2-46F0-B7E1-73A5024BF771}" destId="{578DAF24-6A46-455E-A9A8-FEF94E9EE2BC}" srcOrd="0" destOrd="0" parTransId="{44683328-96F3-4745-B51B-17E3B94C5AE3}" sibTransId="{1554EA5B-7E9C-4BF9-8EFF-151ACB9ECC9C}"/>
    <dgm:cxn modelId="{23C084C2-9E06-4EAB-8111-8AF275C4AD74}" srcId="{578DAF24-6A46-455E-A9A8-FEF94E9EE2BC}" destId="{EB128F30-CAD7-48DC-824D-3B52E8E41547}" srcOrd="0" destOrd="0" parTransId="{8E69444D-92CC-4A7B-98DC-E8F78C40F5CD}" sibTransId="{A094750E-EDD9-44E8-8471-CF25F0F8D790}"/>
    <dgm:cxn modelId="{8E5127D1-B49F-4521-8881-BDFAB9D8194A}" type="presOf" srcId="{578DAF24-6A46-455E-A9A8-FEF94E9EE2BC}" destId="{C983D57F-3E5F-4EC0-82C2-8FD26C127FCE}" srcOrd="0" destOrd="0" presId="urn:microsoft.com/office/officeart/2018/2/layout/IconLabelDescriptionList"/>
    <dgm:cxn modelId="{42489CE2-C86B-4F65-B055-A476BAD32B60}" srcId="{F28BEF7A-24A2-46F0-B7E1-73A5024BF771}" destId="{4E2972D5-77A9-4537-A5BA-ED1FACEB3611}" srcOrd="1" destOrd="0" parTransId="{CE8CCEE3-3F04-46B9-90D2-6CAEA7D71C21}" sibTransId="{7BB5A061-5B55-49E2-9C56-327F96923A24}"/>
    <dgm:cxn modelId="{BBC99EE4-D3C0-45F5-9407-5BB13757F4A0}" type="presOf" srcId="{EB128F30-CAD7-48DC-824D-3B52E8E41547}" destId="{52D2DAFB-6A33-4CFA-AD05-A5F37577DCC3}" srcOrd="0" destOrd="0" presId="urn:microsoft.com/office/officeart/2018/2/layout/IconLabelDescriptionList"/>
    <dgm:cxn modelId="{318253FB-81EF-497B-8270-C6957224563D}" type="presOf" srcId="{F28BEF7A-24A2-46F0-B7E1-73A5024BF771}" destId="{177D0C57-0236-4DFE-8667-FD716C62649B}" srcOrd="0" destOrd="0" presId="urn:microsoft.com/office/officeart/2018/2/layout/IconLabelDescriptionList"/>
    <dgm:cxn modelId="{01B1D60E-7C00-4A7D-AF82-D4F83952A9D1}" type="presParOf" srcId="{177D0C57-0236-4DFE-8667-FD716C62649B}" destId="{77AF3E03-A880-4F97-8EEC-C8C66086B03C}" srcOrd="0" destOrd="0" presId="urn:microsoft.com/office/officeart/2018/2/layout/IconLabelDescriptionList"/>
    <dgm:cxn modelId="{FA4F60F3-43D2-4C86-9F8C-55CB9DFBED93}" type="presParOf" srcId="{77AF3E03-A880-4F97-8EEC-C8C66086B03C}" destId="{62C7B6A1-C5B2-4C44-8DEA-8F35866B0235}" srcOrd="0" destOrd="0" presId="urn:microsoft.com/office/officeart/2018/2/layout/IconLabelDescriptionList"/>
    <dgm:cxn modelId="{AC0D1E98-E064-402C-B858-91B8B5F3A196}" type="presParOf" srcId="{77AF3E03-A880-4F97-8EEC-C8C66086B03C}" destId="{42A09529-2305-47A7-8CA8-5FD7BA57FFFC}" srcOrd="1" destOrd="0" presId="urn:microsoft.com/office/officeart/2018/2/layout/IconLabelDescriptionList"/>
    <dgm:cxn modelId="{B87A462D-F890-441D-B5F9-81C76A77AF57}" type="presParOf" srcId="{77AF3E03-A880-4F97-8EEC-C8C66086B03C}" destId="{C983D57F-3E5F-4EC0-82C2-8FD26C127FCE}" srcOrd="2" destOrd="0" presId="urn:microsoft.com/office/officeart/2018/2/layout/IconLabelDescriptionList"/>
    <dgm:cxn modelId="{9A033B80-15C0-4325-94F5-DE3AFF58A90C}" type="presParOf" srcId="{77AF3E03-A880-4F97-8EEC-C8C66086B03C}" destId="{118FED76-844C-435F-8F91-1499A94531BB}" srcOrd="3" destOrd="0" presId="urn:microsoft.com/office/officeart/2018/2/layout/IconLabelDescriptionList"/>
    <dgm:cxn modelId="{7DDA5D17-AC02-4FB9-8D6C-8F90BB362B9E}" type="presParOf" srcId="{77AF3E03-A880-4F97-8EEC-C8C66086B03C}" destId="{52D2DAFB-6A33-4CFA-AD05-A5F37577DCC3}" srcOrd="4" destOrd="0" presId="urn:microsoft.com/office/officeart/2018/2/layout/IconLabelDescriptionList"/>
    <dgm:cxn modelId="{4D484B74-4E09-4ED9-BDE2-65831CB01F54}" type="presParOf" srcId="{177D0C57-0236-4DFE-8667-FD716C62649B}" destId="{F2A233A9-4907-492F-9358-6FAE6C875C5C}" srcOrd="1" destOrd="0" presId="urn:microsoft.com/office/officeart/2018/2/layout/IconLabelDescriptionList"/>
    <dgm:cxn modelId="{1DF97B6F-0406-42BB-928B-537B04E7358B}" type="presParOf" srcId="{177D0C57-0236-4DFE-8667-FD716C62649B}" destId="{E4A5B09B-E4A8-4745-B488-78EC61CCB2FD}" srcOrd="2" destOrd="0" presId="urn:microsoft.com/office/officeart/2018/2/layout/IconLabelDescriptionList"/>
    <dgm:cxn modelId="{E49DCE6F-0F4F-4607-AC02-F0B01ACD941E}" type="presParOf" srcId="{E4A5B09B-E4A8-4745-B488-78EC61CCB2FD}" destId="{ACCB4991-896A-412D-9E69-B6DE06E41C5F}" srcOrd="0" destOrd="0" presId="urn:microsoft.com/office/officeart/2018/2/layout/IconLabelDescriptionList"/>
    <dgm:cxn modelId="{CFF19BE6-DCCC-4CB1-B93F-3F941BB59B2F}" type="presParOf" srcId="{E4A5B09B-E4A8-4745-B488-78EC61CCB2FD}" destId="{873FA065-09B9-4CD2-995C-5A017057A7F4}" srcOrd="1" destOrd="0" presId="urn:microsoft.com/office/officeart/2018/2/layout/IconLabelDescriptionList"/>
    <dgm:cxn modelId="{8A845991-D8EF-4BCF-A571-9D4F43AB6FB5}" type="presParOf" srcId="{E4A5B09B-E4A8-4745-B488-78EC61CCB2FD}" destId="{C6F57342-79F1-4BBA-BA98-6AF3D40485AC}" srcOrd="2" destOrd="0" presId="urn:microsoft.com/office/officeart/2018/2/layout/IconLabelDescriptionList"/>
    <dgm:cxn modelId="{DD895380-5233-47E4-83C7-A68929601EEA}" type="presParOf" srcId="{E4A5B09B-E4A8-4745-B488-78EC61CCB2FD}" destId="{3F212F55-5E4B-4D92-AA4C-B0BA21501117}" srcOrd="3" destOrd="0" presId="urn:microsoft.com/office/officeart/2018/2/layout/IconLabelDescriptionList"/>
    <dgm:cxn modelId="{825A808A-A05F-40EC-9924-68CFB94C14B6}" type="presParOf" srcId="{E4A5B09B-E4A8-4745-B488-78EC61CCB2FD}" destId="{806D9A1C-E227-416D-9E23-B720A89F6B99}"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EFA0E37-BA9E-43E4-BF22-5930E8DB5129}"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89D34242-6859-4718-A208-142F1398CD14}">
      <dgm:prSet/>
      <dgm:spPr/>
      <dgm:t>
        <a:bodyPr/>
        <a:lstStyle/>
        <a:p>
          <a:r>
            <a:rPr lang="en-US"/>
            <a:t>Affordable Housing is a Social Determinant of Health: It directly impacts education, safety, and economic stability.</a:t>
          </a:r>
        </a:p>
      </dgm:t>
    </dgm:pt>
    <dgm:pt modelId="{A8BC1F09-05E1-43CF-9439-B5B1EEAC5018}" type="parTrans" cxnId="{DEB8D902-DD9A-4127-B1FA-0E984A482669}">
      <dgm:prSet/>
      <dgm:spPr/>
      <dgm:t>
        <a:bodyPr/>
        <a:lstStyle/>
        <a:p>
          <a:endParaRPr lang="en-US"/>
        </a:p>
      </dgm:t>
    </dgm:pt>
    <dgm:pt modelId="{EC0784D5-8E20-4B88-AB89-CC56F3EF33B9}" type="sibTrans" cxnId="{DEB8D902-DD9A-4127-B1FA-0E984A482669}">
      <dgm:prSet/>
      <dgm:spPr/>
      <dgm:t>
        <a:bodyPr/>
        <a:lstStyle/>
        <a:p>
          <a:endParaRPr lang="en-US"/>
        </a:p>
      </dgm:t>
    </dgm:pt>
    <dgm:pt modelId="{5F8D8F9A-B22F-44E2-913B-2523639678B2}">
      <dgm:prSet/>
      <dgm:spPr/>
      <dgm:t>
        <a:bodyPr/>
        <a:lstStyle/>
        <a:p>
          <a:r>
            <a:rPr lang="en-US"/>
            <a:t>Integrated Supports are Critical: Supportive services prevent evictions and improve quality of life for vulnerable populations.</a:t>
          </a:r>
        </a:p>
      </dgm:t>
    </dgm:pt>
    <dgm:pt modelId="{7B553BAE-C9A1-46BB-B3BF-3CB9AABAE194}" type="parTrans" cxnId="{BEA49915-6EDE-4005-8729-271EE297A916}">
      <dgm:prSet/>
      <dgm:spPr/>
      <dgm:t>
        <a:bodyPr/>
        <a:lstStyle/>
        <a:p>
          <a:endParaRPr lang="en-US"/>
        </a:p>
      </dgm:t>
    </dgm:pt>
    <dgm:pt modelId="{5F6AF7F3-6349-42B9-848F-95C34FF5ED22}" type="sibTrans" cxnId="{BEA49915-6EDE-4005-8729-271EE297A916}">
      <dgm:prSet/>
      <dgm:spPr/>
      <dgm:t>
        <a:bodyPr/>
        <a:lstStyle/>
        <a:p>
          <a:endParaRPr lang="en-US"/>
        </a:p>
      </dgm:t>
    </dgm:pt>
    <dgm:pt modelId="{44EFE829-6CE3-4212-9C40-FBBBEA59304B}">
      <dgm:prSet/>
      <dgm:spPr/>
      <dgm:t>
        <a:bodyPr/>
        <a:lstStyle/>
        <a:p>
          <a:r>
            <a:rPr lang="en-US"/>
            <a:t>Collaboration is Mandatory: Success requires partnering with healthcare, non-profits, and government entities.</a:t>
          </a:r>
        </a:p>
      </dgm:t>
    </dgm:pt>
    <dgm:pt modelId="{0A56DAD3-253A-4387-9CE4-A6B147701920}" type="parTrans" cxnId="{BB132489-43A8-482B-9B5C-9388980FC54A}">
      <dgm:prSet/>
      <dgm:spPr/>
      <dgm:t>
        <a:bodyPr/>
        <a:lstStyle/>
        <a:p>
          <a:endParaRPr lang="en-US"/>
        </a:p>
      </dgm:t>
    </dgm:pt>
    <dgm:pt modelId="{25B71EBF-280E-4824-B117-E44CE7F0DE2E}" type="sibTrans" cxnId="{BB132489-43A8-482B-9B5C-9388980FC54A}">
      <dgm:prSet/>
      <dgm:spPr/>
      <dgm:t>
        <a:bodyPr/>
        <a:lstStyle/>
        <a:p>
          <a:endParaRPr lang="en-US"/>
        </a:p>
      </dgm:t>
    </dgm:pt>
    <dgm:pt modelId="{6C52732F-EB9E-4175-8190-07E8A4451381}" type="pres">
      <dgm:prSet presAssocID="{7EFA0E37-BA9E-43E4-BF22-5930E8DB5129}" presName="hierChild1" presStyleCnt="0">
        <dgm:presLayoutVars>
          <dgm:chPref val="1"/>
          <dgm:dir/>
          <dgm:animOne val="branch"/>
          <dgm:animLvl val="lvl"/>
          <dgm:resizeHandles/>
        </dgm:presLayoutVars>
      </dgm:prSet>
      <dgm:spPr/>
    </dgm:pt>
    <dgm:pt modelId="{8D7D8A82-034A-42D7-B60A-4A7EE733B047}" type="pres">
      <dgm:prSet presAssocID="{89D34242-6859-4718-A208-142F1398CD14}" presName="hierRoot1" presStyleCnt="0"/>
      <dgm:spPr/>
    </dgm:pt>
    <dgm:pt modelId="{345AA074-150D-4098-82FF-EB439DF429C7}" type="pres">
      <dgm:prSet presAssocID="{89D34242-6859-4718-A208-142F1398CD14}" presName="composite" presStyleCnt="0"/>
      <dgm:spPr/>
    </dgm:pt>
    <dgm:pt modelId="{1FB9FFC5-72F3-4272-B422-F97273527565}" type="pres">
      <dgm:prSet presAssocID="{89D34242-6859-4718-A208-142F1398CD14}" presName="background" presStyleLbl="node0" presStyleIdx="0" presStyleCnt="3"/>
      <dgm:spPr/>
    </dgm:pt>
    <dgm:pt modelId="{4AAF15FE-321B-44D7-A1D8-8A516AC6561A}" type="pres">
      <dgm:prSet presAssocID="{89D34242-6859-4718-A208-142F1398CD14}" presName="text" presStyleLbl="fgAcc0" presStyleIdx="0" presStyleCnt="3">
        <dgm:presLayoutVars>
          <dgm:chPref val="3"/>
        </dgm:presLayoutVars>
      </dgm:prSet>
      <dgm:spPr/>
    </dgm:pt>
    <dgm:pt modelId="{75F63DB2-126E-42D2-B3BE-127661DA6183}" type="pres">
      <dgm:prSet presAssocID="{89D34242-6859-4718-A208-142F1398CD14}" presName="hierChild2" presStyleCnt="0"/>
      <dgm:spPr/>
    </dgm:pt>
    <dgm:pt modelId="{C70DA4B7-60A5-4C86-A372-DDC7BC61CC02}" type="pres">
      <dgm:prSet presAssocID="{5F8D8F9A-B22F-44E2-913B-2523639678B2}" presName="hierRoot1" presStyleCnt="0"/>
      <dgm:spPr/>
    </dgm:pt>
    <dgm:pt modelId="{FB5688EF-8E80-4EAF-8764-863B3368AB40}" type="pres">
      <dgm:prSet presAssocID="{5F8D8F9A-B22F-44E2-913B-2523639678B2}" presName="composite" presStyleCnt="0"/>
      <dgm:spPr/>
    </dgm:pt>
    <dgm:pt modelId="{D1376786-BC1C-4AE5-B7CD-9C290F38A217}" type="pres">
      <dgm:prSet presAssocID="{5F8D8F9A-B22F-44E2-913B-2523639678B2}" presName="background" presStyleLbl="node0" presStyleIdx="1" presStyleCnt="3"/>
      <dgm:spPr/>
    </dgm:pt>
    <dgm:pt modelId="{9003FF3B-4ECD-4EC1-A55C-2F0932C58CDF}" type="pres">
      <dgm:prSet presAssocID="{5F8D8F9A-B22F-44E2-913B-2523639678B2}" presName="text" presStyleLbl="fgAcc0" presStyleIdx="1" presStyleCnt="3">
        <dgm:presLayoutVars>
          <dgm:chPref val="3"/>
        </dgm:presLayoutVars>
      </dgm:prSet>
      <dgm:spPr/>
    </dgm:pt>
    <dgm:pt modelId="{61EC7DFF-5E4F-415C-8DE2-C62E1C86A2FF}" type="pres">
      <dgm:prSet presAssocID="{5F8D8F9A-B22F-44E2-913B-2523639678B2}" presName="hierChild2" presStyleCnt="0"/>
      <dgm:spPr/>
    </dgm:pt>
    <dgm:pt modelId="{F20FD3CC-FC5A-485C-B808-4535F1505F0B}" type="pres">
      <dgm:prSet presAssocID="{44EFE829-6CE3-4212-9C40-FBBBEA59304B}" presName="hierRoot1" presStyleCnt="0"/>
      <dgm:spPr/>
    </dgm:pt>
    <dgm:pt modelId="{51188B2A-813D-4EC0-9AA3-F3F408B4B733}" type="pres">
      <dgm:prSet presAssocID="{44EFE829-6CE3-4212-9C40-FBBBEA59304B}" presName="composite" presStyleCnt="0"/>
      <dgm:spPr/>
    </dgm:pt>
    <dgm:pt modelId="{FFFAA970-AE80-4B67-A4FC-08CE881E4953}" type="pres">
      <dgm:prSet presAssocID="{44EFE829-6CE3-4212-9C40-FBBBEA59304B}" presName="background" presStyleLbl="node0" presStyleIdx="2" presStyleCnt="3"/>
      <dgm:spPr/>
    </dgm:pt>
    <dgm:pt modelId="{B60E38D4-7C60-43C1-B0A5-0483BDF78AE4}" type="pres">
      <dgm:prSet presAssocID="{44EFE829-6CE3-4212-9C40-FBBBEA59304B}" presName="text" presStyleLbl="fgAcc0" presStyleIdx="2" presStyleCnt="3">
        <dgm:presLayoutVars>
          <dgm:chPref val="3"/>
        </dgm:presLayoutVars>
      </dgm:prSet>
      <dgm:spPr/>
    </dgm:pt>
    <dgm:pt modelId="{7447D313-BF09-4744-81E4-C6B9FC627B70}" type="pres">
      <dgm:prSet presAssocID="{44EFE829-6CE3-4212-9C40-FBBBEA59304B}" presName="hierChild2" presStyleCnt="0"/>
      <dgm:spPr/>
    </dgm:pt>
  </dgm:ptLst>
  <dgm:cxnLst>
    <dgm:cxn modelId="{DEB8D902-DD9A-4127-B1FA-0E984A482669}" srcId="{7EFA0E37-BA9E-43E4-BF22-5930E8DB5129}" destId="{89D34242-6859-4718-A208-142F1398CD14}" srcOrd="0" destOrd="0" parTransId="{A8BC1F09-05E1-43CF-9439-B5B1EEAC5018}" sibTransId="{EC0784D5-8E20-4B88-AB89-CC56F3EF33B9}"/>
    <dgm:cxn modelId="{BEA49915-6EDE-4005-8729-271EE297A916}" srcId="{7EFA0E37-BA9E-43E4-BF22-5930E8DB5129}" destId="{5F8D8F9A-B22F-44E2-913B-2523639678B2}" srcOrd="1" destOrd="0" parTransId="{7B553BAE-C9A1-46BB-B3BF-3CB9AABAE194}" sibTransId="{5F6AF7F3-6349-42B9-848F-95C34FF5ED22}"/>
    <dgm:cxn modelId="{19CEEA3A-107E-4794-8B4B-B0E95F326470}" type="presOf" srcId="{7EFA0E37-BA9E-43E4-BF22-5930E8DB5129}" destId="{6C52732F-EB9E-4175-8190-07E8A4451381}" srcOrd="0" destOrd="0" presId="urn:microsoft.com/office/officeart/2005/8/layout/hierarchy1"/>
    <dgm:cxn modelId="{34830962-4A85-4DAE-B2B5-7D87FD6B955D}" type="presOf" srcId="{44EFE829-6CE3-4212-9C40-FBBBEA59304B}" destId="{B60E38D4-7C60-43C1-B0A5-0483BDF78AE4}" srcOrd="0" destOrd="0" presId="urn:microsoft.com/office/officeart/2005/8/layout/hierarchy1"/>
    <dgm:cxn modelId="{06027143-A969-469E-8BEE-2347899DB2F5}" type="presOf" srcId="{89D34242-6859-4718-A208-142F1398CD14}" destId="{4AAF15FE-321B-44D7-A1D8-8A516AC6561A}" srcOrd="0" destOrd="0" presId="urn:microsoft.com/office/officeart/2005/8/layout/hierarchy1"/>
    <dgm:cxn modelId="{9E70C04C-6F16-4CF9-B114-F5F8781D843C}" type="presOf" srcId="{5F8D8F9A-B22F-44E2-913B-2523639678B2}" destId="{9003FF3B-4ECD-4EC1-A55C-2F0932C58CDF}" srcOrd="0" destOrd="0" presId="urn:microsoft.com/office/officeart/2005/8/layout/hierarchy1"/>
    <dgm:cxn modelId="{BB132489-43A8-482B-9B5C-9388980FC54A}" srcId="{7EFA0E37-BA9E-43E4-BF22-5930E8DB5129}" destId="{44EFE829-6CE3-4212-9C40-FBBBEA59304B}" srcOrd="2" destOrd="0" parTransId="{0A56DAD3-253A-4387-9CE4-A6B147701920}" sibTransId="{25B71EBF-280E-4824-B117-E44CE7F0DE2E}"/>
    <dgm:cxn modelId="{ED350E67-AD08-44D0-AB63-8E95E121F3B4}" type="presParOf" srcId="{6C52732F-EB9E-4175-8190-07E8A4451381}" destId="{8D7D8A82-034A-42D7-B60A-4A7EE733B047}" srcOrd="0" destOrd="0" presId="urn:microsoft.com/office/officeart/2005/8/layout/hierarchy1"/>
    <dgm:cxn modelId="{76A9920B-B6A6-46C2-880F-C5545F201493}" type="presParOf" srcId="{8D7D8A82-034A-42D7-B60A-4A7EE733B047}" destId="{345AA074-150D-4098-82FF-EB439DF429C7}" srcOrd="0" destOrd="0" presId="urn:microsoft.com/office/officeart/2005/8/layout/hierarchy1"/>
    <dgm:cxn modelId="{02925DAD-876C-4DA7-A4A3-4BAC681F7C8F}" type="presParOf" srcId="{345AA074-150D-4098-82FF-EB439DF429C7}" destId="{1FB9FFC5-72F3-4272-B422-F97273527565}" srcOrd="0" destOrd="0" presId="urn:microsoft.com/office/officeart/2005/8/layout/hierarchy1"/>
    <dgm:cxn modelId="{ACD6DAC7-4039-4FBD-B02B-32117CA84CD8}" type="presParOf" srcId="{345AA074-150D-4098-82FF-EB439DF429C7}" destId="{4AAF15FE-321B-44D7-A1D8-8A516AC6561A}" srcOrd="1" destOrd="0" presId="urn:microsoft.com/office/officeart/2005/8/layout/hierarchy1"/>
    <dgm:cxn modelId="{FD909E63-690F-44B1-9AFE-33F34E4D3FDF}" type="presParOf" srcId="{8D7D8A82-034A-42D7-B60A-4A7EE733B047}" destId="{75F63DB2-126E-42D2-B3BE-127661DA6183}" srcOrd="1" destOrd="0" presId="urn:microsoft.com/office/officeart/2005/8/layout/hierarchy1"/>
    <dgm:cxn modelId="{683DDEF6-92C9-457D-9749-06DA2C120D13}" type="presParOf" srcId="{6C52732F-EB9E-4175-8190-07E8A4451381}" destId="{C70DA4B7-60A5-4C86-A372-DDC7BC61CC02}" srcOrd="1" destOrd="0" presId="urn:microsoft.com/office/officeart/2005/8/layout/hierarchy1"/>
    <dgm:cxn modelId="{46D72764-0D79-4752-85EB-3E793FAF6FE7}" type="presParOf" srcId="{C70DA4B7-60A5-4C86-A372-DDC7BC61CC02}" destId="{FB5688EF-8E80-4EAF-8764-863B3368AB40}" srcOrd="0" destOrd="0" presId="urn:microsoft.com/office/officeart/2005/8/layout/hierarchy1"/>
    <dgm:cxn modelId="{C95DBF26-0F1F-41EE-9147-604E25F66D8B}" type="presParOf" srcId="{FB5688EF-8E80-4EAF-8764-863B3368AB40}" destId="{D1376786-BC1C-4AE5-B7CD-9C290F38A217}" srcOrd="0" destOrd="0" presId="urn:microsoft.com/office/officeart/2005/8/layout/hierarchy1"/>
    <dgm:cxn modelId="{D4AA8E0F-1F34-4BA0-9BFE-771A73F5F6D0}" type="presParOf" srcId="{FB5688EF-8E80-4EAF-8764-863B3368AB40}" destId="{9003FF3B-4ECD-4EC1-A55C-2F0932C58CDF}" srcOrd="1" destOrd="0" presId="urn:microsoft.com/office/officeart/2005/8/layout/hierarchy1"/>
    <dgm:cxn modelId="{5973B8A7-CA66-4A27-9893-E55F6A29BD7F}" type="presParOf" srcId="{C70DA4B7-60A5-4C86-A372-DDC7BC61CC02}" destId="{61EC7DFF-5E4F-415C-8DE2-C62E1C86A2FF}" srcOrd="1" destOrd="0" presId="urn:microsoft.com/office/officeart/2005/8/layout/hierarchy1"/>
    <dgm:cxn modelId="{A303DFE8-F954-40E3-9AA8-431B1735576C}" type="presParOf" srcId="{6C52732F-EB9E-4175-8190-07E8A4451381}" destId="{F20FD3CC-FC5A-485C-B808-4535F1505F0B}" srcOrd="2" destOrd="0" presId="urn:microsoft.com/office/officeart/2005/8/layout/hierarchy1"/>
    <dgm:cxn modelId="{65B5B299-8410-4147-BF66-0D263AF72945}" type="presParOf" srcId="{F20FD3CC-FC5A-485C-B808-4535F1505F0B}" destId="{51188B2A-813D-4EC0-9AA3-F3F408B4B733}" srcOrd="0" destOrd="0" presId="urn:microsoft.com/office/officeart/2005/8/layout/hierarchy1"/>
    <dgm:cxn modelId="{A375B14F-76DE-4C4C-9121-497F0FBE87AC}" type="presParOf" srcId="{51188B2A-813D-4EC0-9AA3-F3F408B4B733}" destId="{FFFAA970-AE80-4B67-A4FC-08CE881E4953}" srcOrd="0" destOrd="0" presId="urn:microsoft.com/office/officeart/2005/8/layout/hierarchy1"/>
    <dgm:cxn modelId="{A39786A1-EF97-43FC-9C4C-0832BFAE52D3}" type="presParOf" srcId="{51188B2A-813D-4EC0-9AA3-F3F408B4B733}" destId="{B60E38D4-7C60-43C1-B0A5-0483BDF78AE4}" srcOrd="1" destOrd="0" presId="urn:microsoft.com/office/officeart/2005/8/layout/hierarchy1"/>
    <dgm:cxn modelId="{69228A4F-4D41-4A24-A7EE-F208A864504F}" type="presParOf" srcId="{F20FD3CC-FC5A-485C-B808-4535F1505F0B}" destId="{7447D313-BF09-4744-81E4-C6B9FC627B7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AC25CE-7D05-4425-A062-95DFD19E960B}">
      <dsp:nvSpPr>
        <dsp:cNvPr id="0" name=""/>
        <dsp:cNvSpPr/>
      </dsp:nvSpPr>
      <dsp:spPr>
        <a:xfrm>
          <a:off x="10603" y="1617910"/>
          <a:ext cx="1642706" cy="14382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CDBG</a:t>
          </a:r>
        </a:p>
        <a:p>
          <a:pPr marL="0" lvl="0" indent="0" algn="ctr" defTabSz="889000">
            <a:lnSpc>
              <a:spcPct val="90000"/>
            </a:lnSpc>
            <a:spcBef>
              <a:spcPct val="0"/>
            </a:spcBef>
            <a:spcAft>
              <a:spcPct val="35000"/>
            </a:spcAft>
            <a:buNone/>
          </a:pPr>
          <a:r>
            <a:rPr lang="en-US" sz="1400" kern="1200" dirty="0"/>
            <a:t>Rebuilds Communities and Creates Jobs</a:t>
          </a:r>
        </a:p>
      </dsp:txBody>
      <dsp:txXfrm>
        <a:off x="52728" y="1660035"/>
        <a:ext cx="1558456" cy="1354000"/>
      </dsp:txXfrm>
    </dsp:sp>
    <dsp:sp modelId="{C299755D-5929-45A4-829A-CCC6F1095FDA}">
      <dsp:nvSpPr>
        <dsp:cNvPr id="0" name=""/>
        <dsp:cNvSpPr/>
      </dsp:nvSpPr>
      <dsp:spPr>
        <a:xfrm>
          <a:off x="1817580" y="2133340"/>
          <a:ext cx="348253" cy="407391"/>
        </a:xfrm>
        <a:prstGeom prst="rightArrow">
          <a:avLst>
            <a:gd name="adj1" fmla="val 60000"/>
            <a:gd name="adj2" fmla="val 5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1817580" y="2214818"/>
        <a:ext cx="243777" cy="244435"/>
      </dsp:txXfrm>
    </dsp:sp>
    <dsp:sp modelId="{B40C962E-7CA5-4091-B8CA-2F227894F72F}">
      <dsp:nvSpPr>
        <dsp:cNvPr id="0" name=""/>
        <dsp:cNvSpPr/>
      </dsp:nvSpPr>
      <dsp:spPr>
        <a:xfrm>
          <a:off x="2310392" y="1617910"/>
          <a:ext cx="1642706" cy="1438250"/>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HOME/</a:t>
          </a:r>
        </a:p>
        <a:p>
          <a:pPr marL="0" lvl="0" indent="0" algn="ctr" defTabSz="889000">
            <a:lnSpc>
              <a:spcPct val="90000"/>
            </a:lnSpc>
            <a:spcBef>
              <a:spcPct val="0"/>
            </a:spcBef>
            <a:spcAft>
              <a:spcPct val="35000"/>
            </a:spcAft>
            <a:buNone/>
          </a:pPr>
          <a:r>
            <a:rPr lang="en-US" sz="2000" b="1" kern="1200" dirty="0"/>
            <a:t>HTF</a:t>
          </a:r>
        </a:p>
        <a:p>
          <a:pPr marL="0" lvl="0" indent="0" algn="ctr" defTabSz="889000">
            <a:lnSpc>
              <a:spcPct val="90000"/>
            </a:lnSpc>
            <a:spcBef>
              <a:spcPct val="0"/>
            </a:spcBef>
            <a:spcAft>
              <a:spcPct val="35000"/>
            </a:spcAft>
            <a:buNone/>
          </a:pPr>
          <a:r>
            <a:rPr lang="en-US" sz="1400" kern="1200" dirty="0"/>
            <a:t>Build Affordable Housing</a:t>
          </a:r>
        </a:p>
      </dsp:txBody>
      <dsp:txXfrm>
        <a:off x="2352517" y="1660035"/>
        <a:ext cx="1558456" cy="1354000"/>
      </dsp:txXfrm>
    </dsp:sp>
    <dsp:sp modelId="{9C984DF3-57CE-40A6-8E6E-E3B395623146}">
      <dsp:nvSpPr>
        <dsp:cNvPr id="0" name=""/>
        <dsp:cNvSpPr/>
      </dsp:nvSpPr>
      <dsp:spPr>
        <a:xfrm>
          <a:off x="4117370" y="2133340"/>
          <a:ext cx="348253" cy="407391"/>
        </a:xfrm>
        <a:prstGeom prst="rightArrow">
          <a:avLst>
            <a:gd name="adj1" fmla="val 60000"/>
            <a:gd name="adj2" fmla="val 5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117370" y="2214818"/>
        <a:ext cx="243777" cy="244435"/>
      </dsp:txXfrm>
    </dsp:sp>
    <dsp:sp modelId="{6E1BF292-2544-473D-966A-CD945C3BB694}">
      <dsp:nvSpPr>
        <dsp:cNvPr id="0" name=""/>
        <dsp:cNvSpPr/>
      </dsp:nvSpPr>
      <dsp:spPr>
        <a:xfrm>
          <a:off x="4610182" y="1617910"/>
          <a:ext cx="1642706" cy="1438250"/>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Supportive Services</a:t>
          </a:r>
        </a:p>
        <a:p>
          <a:pPr marL="0" lvl="0" indent="0" algn="ctr" defTabSz="889000">
            <a:lnSpc>
              <a:spcPct val="90000"/>
            </a:lnSpc>
            <a:spcBef>
              <a:spcPct val="0"/>
            </a:spcBef>
            <a:spcAft>
              <a:spcPct val="35000"/>
            </a:spcAft>
            <a:buNone/>
          </a:pPr>
          <a:r>
            <a:rPr lang="en-US" sz="1400" kern="1200" dirty="0"/>
            <a:t>Connects People to Stability  </a:t>
          </a:r>
        </a:p>
      </dsp:txBody>
      <dsp:txXfrm>
        <a:off x="4652307" y="1660035"/>
        <a:ext cx="1558456" cy="1354000"/>
      </dsp:txXfrm>
    </dsp:sp>
    <dsp:sp modelId="{9101C88B-119A-4063-91D5-D7A98E25DE08}">
      <dsp:nvSpPr>
        <dsp:cNvPr id="0" name=""/>
        <dsp:cNvSpPr/>
      </dsp:nvSpPr>
      <dsp:spPr>
        <a:xfrm>
          <a:off x="6417160" y="2133340"/>
          <a:ext cx="348253" cy="407391"/>
        </a:xfrm>
        <a:prstGeom prst="rightArrow">
          <a:avLst>
            <a:gd name="adj1" fmla="val 60000"/>
            <a:gd name="adj2" fmla="val 5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417160" y="2214818"/>
        <a:ext cx="243777" cy="244435"/>
      </dsp:txXfrm>
    </dsp:sp>
    <dsp:sp modelId="{AB089B1A-3467-4DFE-ADF5-7CDD0F29E306}">
      <dsp:nvSpPr>
        <dsp:cNvPr id="0" name=""/>
        <dsp:cNvSpPr/>
      </dsp:nvSpPr>
      <dsp:spPr>
        <a:xfrm>
          <a:off x="6909972" y="1617910"/>
          <a:ext cx="1642706" cy="1438250"/>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Homeownership</a:t>
          </a:r>
        </a:p>
        <a:p>
          <a:pPr marL="0" lvl="0" indent="0" algn="ctr" defTabSz="889000">
            <a:lnSpc>
              <a:spcPct val="90000"/>
            </a:lnSpc>
            <a:spcBef>
              <a:spcPct val="0"/>
            </a:spcBef>
            <a:spcAft>
              <a:spcPct val="35000"/>
            </a:spcAft>
            <a:buNone/>
          </a:pPr>
          <a:r>
            <a:rPr lang="en-US" sz="1400" kern="1200" dirty="0"/>
            <a:t>Builds Generational Wealth</a:t>
          </a:r>
        </a:p>
      </dsp:txBody>
      <dsp:txXfrm>
        <a:off x="6952097" y="1660035"/>
        <a:ext cx="1558456" cy="1354000"/>
      </dsp:txXfrm>
    </dsp:sp>
    <dsp:sp modelId="{C00CDE55-DD97-425B-90D0-20E239C0E032}">
      <dsp:nvSpPr>
        <dsp:cNvPr id="0" name=""/>
        <dsp:cNvSpPr/>
      </dsp:nvSpPr>
      <dsp:spPr>
        <a:xfrm>
          <a:off x="8716949" y="2133340"/>
          <a:ext cx="348253" cy="407391"/>
        </a:xfrm>
        <a:prstGeom prst="rightArrow">
          <a:avLst>
            <a:gd name="adj1" fmla="val 60000"/>
            <a:gd name="adj2" fmla="val 5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8716949" y="2214818"/>
        <a:ext cx="243777" cy="244435"/>
      </dsp:txXfrm>
    </dsp:sp>
    <dsp:sp modelId="{85C60222-5DBD-47C7-9EEC-FF056756A383}">
      <dsp:nvSpPr>
        <dsp:cNvPr id="0" name=""/>
        <dsp:cNvSpPr/>
      </dsp:nvSpPr>
      <dsp:spPr>
        <a:xfrm>
          <a:off x="9209761" y="1617910"/>
          <a:ext cx="1642706" cy="1438250"/>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Stronger Community </a:t>
          </a:r>
        </a:p>
      </dsp:txBody>
      <dsp:txXfrm>
        <a:off x="9251886" y="1660035"/>
        <a:ext cx="1558456" cy="1354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02D2B-9528-4C51-A404-E88C4E38592F}">
      <dsp:nvSpPr>
        <dsp:cNvPr id="0" name=""/>
        <dsp:cNvSpPr/>
      </dsp:nvSpPr>
      <dsp:spPr>
        <a:xfrm>
          <a:off x="2467458" y="1735648"/>
          <a:ext cx="1356754" cy="645691"/>
        </a:xfrm>
        <a:custGeom>
          <a:avLst/>
          <a:gdLst/>
          <a:ahLst/>
          <a:cxnLst/>
          <a:rect l="0" t="0" r="0" b="0"/>
          <a:pathLst>
            <a:path>
              <a:moveTo>
                <a:pt x="0" y="0"/>
              </a:moveTo>
              <a:lnTo>
                <a:pt x="0" y="440020"/>
              </a:lnTo>
              <a:lnTo>
                <a:pt x="1356754" y="440020"/>
              </a:lnTo>
              <a:lnTo>
                <a:pt x="1356754" y="64569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44C0D5-12E7-48AA-B925-7BEF92F24047}">
      <dsp:nvSpPr>
        <dsp:cNvPr id="0" name=""/>
        <dsp:cNvSpPr/>
      </dsp:nvSpPr>
      <dsp:spPr>
        <a:xfrm>
          <a:off x="1110704" y="1735648"/>
          <a:ext cx="1356754" cy="645691"/>
        </a:xfrm>
        <a:custGeom>
          <a:avLst/>
          <a:gdLst/>
          <a:ahLst/>
          <a:cxnLst/>
          <a:rect l="0" t="0" r="0" b="0"/>
          <a:pathLst>
            <a:path>
              <a:moveTo>
                <a:pt x="1356754" y="0"/>
              </a:moveTo>
              <a:lnTo>
                <a:pt x="1356754" y="440020"/>
              </a:lnTo>
              <a:lnTo>
                <a:pt x="0" y="440020"/>
              </a:lnTo>
              <a:lnTo>
                <a:pt x="0" y="64569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961D7E-8E50-45EE-9659-D7B2A673D069}">
      <dsp:nvSpPr>
        <dsp:cNvPr id="0" name=""/>
        <dsp:cNvSpPr/>
      </dsp:nvSpPr>
      <dsp:spPr>
        <a:xfrm>
          <a:off x="1357386" y="325857"/>
          <a:ext cx="2220143" cy="1409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F8B7CD7-18AB-4A98-AE1D-642CF810D768}">
      <dsp:nvSpPr>
        <dsp:cNvPr id="0" name=""/>
        <dsp:cNvSpPr/>
      </dsp:nvSpPr>
      <dsp:spPr>
        <a:xfrm>
          <a:off x="1604069" y="560206"/>
          <a:ext cx="2220143" cy="140979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Housing Cost Burden Linked to Worse Health</a:t>
          </a:r>
          <a:endParaRPr lang="en-US" sz="2200" kern="1200" dirty="0"/>
        </a:p>
      </dsp:txBody>
      <dsp:txXfrm>
        <a:off x="1645360" y="601497"/>
        <a:ext cx="2137561" cy="1327209"/>
      </dsp:txXfrm>
    </dsp:sp>
    <dsp:sp modelId="{6FD06E73-1A6E-4304-949B-F0BB09E79988}">
      <dsp:nvSpPr>
        <dsp:cNvPr id="0" name=""/>
        <dsp:cNvSpPr/>
      </dsp:nvSpPr>
      <dsp:spPr>
        <a:xfrm>
          <a:off x="632" y="2381340"/>
          <a:ext cx="2220143" cy="1409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FF39F0-379E-493E-935C-998E62311553}">
      <dsp:nvSpPr>
        <dsp:cNvPr id="0" name=""/>
        <dsp:cNvSpPr/>
      </dsp:nvSpPr>
      <dsp:spPr>
        <a:xfrm>
          <a:off x="247315" y="2615689"/>
          <a:ext cx="2220143" cy="140979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Increased rent burden linked to increased mortality rates</a:t>
          </a:r>
          <a:endParaRPr lang="en-US" sz="2200" kern="1200" dirty="0"/>
        </a:p>
      </dsp:txBody>
      <dsp:txXfrm>
        <a:off x="288606" y="2656980"/>
        <a:ext cx="2137561" cy="1327209"/>
      </dsp:txXfrm>
    </dsp:sp>
    <dsp:sp modelId="{328AAB8E-82C5-4CDA-A569-F976E664D5C9}">
      <dsp:nvSpPr>
        <dsp:cNvPr id="0" name=""/>
        <dsp:cNvSpPr/>
      </dsp:nvSpPr>
      <dsp:spPr>
        <a:xfrm>
          <a:off x="2714141" y="2381340"/>
          <a:ext cx="2220143" cy="1409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C2F41F8F-E51F-4EEF-8135-B1ACB1DD0844}">
      <dsp:nvSpPr>
        <dsp:cNvPr id="0" name=""/>
        <dsp:cNvSpPr/>
      </dsp:nvSpPr>
      <dsp:spPr>
        <a:xfrm>
          <a:off x="2960823" y="2615689"/>
          <a:ext cx="2220143" cy="140979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b="1" kern="1200" dirty="0"/>
            <a:t>Evictions linked to increased mortality rates</a:t>
          </a:r>
          <a:endParaRPr lang="en-US" sz="2200" kern="1200" dirty="0"/>
        </a:p>
      </dsp:txBody>
      <dsp:txXfrm>
        <a:off x="3002114" y="2656980"/>
        <a:ext cx="2137561" cy="13272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DD3C2-3288-4F34-BE52-F8324569D671}">
      <dsp:nvSpPr>
        <dsp:cNvPr id="0" name=""/>
        <dsp:cNvSpPr/>
      </dsp:nvSpPr>
      <dsp:spPr>
        <a:xfrm>
          <a:off x="1337751" y="256246"/>
          <a:ext cx="4888667" cy="1697769"/>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DC8CD-C65C-4E06-A226-E131505F2FF5}">
      <dsp:nvSpPr>
        <dsp:cNvPr id="0" name=""/>
        <dsp:cNvSpPr/>
      </dsp:nvSpPr>
      <dsp:spPr>
        <a:xfrm>
          <a:off x="3315956" y="4413508"/>
          <a:ext cx="947416" cy="606346"/>
        </a:xfrm>
        <a:prstGeom prst="downArrow">
          <a:avLst/>
        </a:prstGeom>
        <a:solidFill>
          <a:schemeClr val="accent2">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39F7FC-6BC9-4E01-A310-14274EC02BC5}">
      <dsp:nvSpPr>
        <dsp:cNvPr id="0" name=""/>
        <dsp:cNvSpPr/>
      </dsp:nvSpPr>
      <dsp:spPr>
        <a:xfrm>
          <a:off x="1515865" y="4898585"/>
          <a:ext cx="4547598" cy="11368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dirty="0"/>
            <a:t>Resources </a:t>
          </a:r>
        </a:p>
      </dsp:txBody>
      <dsp:txXfrm>
        <a:off x="1515865" y="4898585"/>
        <a:ext cx="4547598" cy="1136899"/>
      </dsp:txXfrm>
    </dsp:sp>
    <dsp:sp modelId="{B83BEC19-7967-4B89-946F-93EE5177EEA0}">
      <dsp:nvSpPr>
        <dsp:cNvPr id="0" name=""/>
        <dsp:cNvSpPr/>
      </dsp:nvSpPr>
      <dsp:spPr>
        <a:xfrm>
          <a:off x="3115104" y="2085138"/>
          <a:ext cx="1705349" cy="1705349"/>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Call/Walk-In</a:t>
          </a:r>
        </a:p>
      </dsp:txBody>
      <dsp:txXfrm>
        <a:off x="3364847" y="2334881"/>
        <a:ext cx="1205863" cy="1205863"/>
      </dsp:txXfrm>
    </dsp:sp>
    <dsp:sp modelId="{65820078-6954-4213-815A-4DF33DD08F66}">
      <dsp:nvSpPr>
        <dsp:cNvPr id="0" name=""/>
        <dsp:cNvSpPr/>
      </dsp:nvSpPr>
      <dsp:spPr>
        <a:xfrm>
          <a:off x="1894832" y="805747"/>
          <a:ext cx="1705349" cy="1705349"/>
        </a:xfrm>
        <a:prstGeom prst="ellipse">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Referrals (CES/MHC)</a:t>
          </a:r>
        </a:p>
      </dsp:txBody>
      <dsp:txXfrm>
        <a:off x="2144575" y="1055490"/>
        <a:ext cx="1205863" cy="1205863"/>
      </dsp:txXfrm>
    </dsp:sp>
    <dsp:sp modelId="{A2D4FC00-706B-4091-8982-A545C2BCCB94}">
      <dsp:nvSpPr>
        <dsp:cNvPr id="0" name=""/>
        <dsp:cNvSpPr/>
      </dsp:nvSpPr>
      <dsp:spPr>
        <a:xfrm>
          <a:off x="3638078" y="393432"/>
          <a:ext cx="1705349" cy="170534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Outreach</a:t>
          </a:r>
        </a:p>
      </dsp:txBody>
      <dsp:txXfrm>
        <a:off x="3887821" y="643175"/>
        <a:ext cx="1205863" cy="1205863"/>
      </dsp:txXfrm>
    </dsp:sp>
    <dsp:sp modelId="{1E6CB3E4-BDF0-4E09-B185-0D1992BC570E}">
      <dsp:nvSpPr>
        <dsp:cNvPr id="0" name=""/>
        <dsp:cNvSpPr/>
      </dsp:nvSpPr>
      <dsp:spPr>
        <a:xfrm>
          <a:off x="1136899" y="47814"/>
          <a:ext cx="5305531" cy="4244424"/>
        </a:xfrm>
        <a:prstGeom prst="funnel">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B4C295-538E-4D06-85DD-1033B9B04D2D}">
      <dsp:nvSpPr>
        <dsp:cNvPr id="0" name=""/>
        <dsp:cNvSpPr/>
      </dsp:nvSpPr>
      <dsp:spPr>
        <a:xfrm>
          <a:off x="45" y="93850"/>
          <a:ext cx="4371969" cy="747798"/>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What is “outreach and engagement”?</a:t>
          </a:r>
        </a:p>
      </dsp:txBody>
      <dsp:txXfrm>
        <a:off x="45" y="93850"/>
        <a:ext cx="4371969" cy="747798"/>
      </dsp:txXfrm>
    </dsp:sp>
    <dsp:sp modelId="{AA8B7276-2CBF-408A-8FDB-86426AB33CA6}">
      <dsp:nvSpPr>
        <dsp:cNvPr id="0" name=""/>
        <dsp:cNvSpPr/>
      </dsp:nvSpPr>
      <dsp:spPr>
        <a:xfrm>
          <a:off x="45" y="841649"/>
          <a:ext cx="4371969" cy="3458700"/>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dirty="0"/>
            <a:t>Seeking out people who are homeless rather than waiting for the person to come to you for resources. </a:t>
          </a:r>
        </a:p>
        <a:p>
          <a:pPr marL="228600" lvl="1" indent="-228600" algn="l" defTabSz="933450">
            <a:lnSpc>
              <a:spcPct val="90000"/>
            </a:lnSpc>
            <a:spcBef>
              <a:spcPct val="0"/>
            </a:spcBef>
            <a:spcAft>
              <a:spcPct val="15000"/>
            </a:spcAft>
            <a:buChar char="•"/>
          </a:pPr>
          <a:r>
            <a:rPr lang="en-US" sz="2100" kern="1200"/>
            <a:t>Engaging identified homeless individuals in a plan that will help them exit homelessness and move into permanent housing. </a:t>
          </a:r>
        </a:p>
        <a:p>
          <a:pPr marL="228600" lvl="1" indent="-228600" algn="l" defTabSz="933450">
            <a:lnSpc>
              <a:spcPct val="90000"/>
            </a:lnSpc>
            <a:spcBef>
              <a:spcPct val="0"/>
            </a:spcBef>
            <a:spcAft>
              <a:spcPct val="15000"/>
            </a:spcAft>
            <a:buChar char="•"/>
          </a:pPr>
          <a:r>
            <a:rPr lang="en-US" sz="2100" kern="1200" dirty="0"/>
            <a:t>Collecting appropriate data and information so that services are targeted and tracked.  </a:t>
          </a:r>
        </a:p>
      </dsp:txBody>
      <dsp:txXfrm>
        <a:off x="45" y="841649"/>
        <a:ext cx="4371969" cy="3458700"/>
      </dsp:txXfrm>
    </dsp:sp>
    <dsp:sp modelId="{FF301135-9473-4CB9-998E-68D830890C73}">
      <dsp:nvSpPr>
        <dsp:cNvPr id="0" name=""/>
        <dsp:cNvSpPr/>
      </dsp:nvSpPr>
      <dsp:spPr>
        <a:xfrm>
          <a:off x="4984091" y="93850"/>
          <a:ext cx="4371969" cy="747798"/>
        </a:xfrm>
        <a:prstGeom prst="rect">
          <a:avLst/>
        </a:prstGeom>
        <a:solidFill>
          <a:schemeClr val="accent2">
            <a:hueOff val="10737935"/>
            <a:satOff val="-40425"/>
            <a:lumOff val="29410"/>
            <a:alphaOff val="0"/>
          </a:schemeClr>
        </a:solidFill>
        <a:ln w="19050" cap="flat" cmpd="sng" algn="ctr">
          <a:solidFill>
            <a:schemeClr val="accent2">
              <a:hueOff val="10737935"/>
              <a:satOff val="-40425"/>
              <a:lumOff val="2941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a:t>Who does “outreach and engagement”?</a:t>
          </a:r>
        </a:p>
      </dsp:txBody>
      <dsp:txXfrm>
        <a:off x="4984091" y="93850"/>
        <a:ext cx="4371969" cy="747798"/>
      </dsp:txXfrm>
    </dsp:sp>
    <dsp:sp modelId="{D24A8C84-AECD-4D59-BDE2-24386C9B91EE}">
      <dsp:nvSpPr>
        <dsp:cNvPr id="0" name=""/>
        <dsp:cNvSpPr/>
      </dsp:nvSpPr>
      <dsp:spPr>
        <a:xfrm>
          <a:off x="4984091" y="841649"/>
          <a:ext cx="4371969" cy="3458700"/>
        </a:xfrm>
        <a:prstGeom prst="rect">
          <a:avLst/>
        </a:prstGeom>
        <a:solidFill>
          <a:schemeClr val="accent2">
            <a:tint val="40000"/>
            <a:alpha val="90000"/>
            <a:hueOff val="11629721"/>
            <a:satOff val="-43998"/>
            <a:lumOff val="3505"/>
            <a:alphaOff val="0"/>
          </a:schemeClr>
        </a:solidFill>
        <a:ln w="19050" cap="flat" cmpd="sng" algn="ctr">
          <a:solidFill>
            <a:schemeClr val="accent2">
              <a:tint val="40000"/>
              <a:alpha val="90000"/>
              <a:hueOff val="11629721"/>
              <a:satOff val="-43998"/>
              <a:lumOff val="35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a:lnSpc>
              <a:spcPct val="90000"/>
            </a:lnSpc>
            <a:spcBef>
              <a:spcPct val="0"/>
            </a:spcBef>
            <a:spcAft>
              <a:spcPct val="15000"/>
            </a:spcAft>
            <a:buChar char="•"/>
          </a:pPr>
          <a:r>
            <a:rPr lang="en-US" sz="2100" kern="1200"/>
            <a:t>Community agencies </a:t>
          </a:r>
        </a:p>
        <a:p>
          <a:pPr marL="228600" lvl="1" indent="-228600" algn="l" defTabSz="933450">
            <a:lnSpc>
              <a:spcPct val="90000"/>
            </a:lnSpc>
            <a:spcBef>
              <a:spcPct val="0"/>
            </a:spcBef>
            <a:spcAft>
              <a:spcPct val="15000"/>
            </a:spcAft>
            <a:buChar char="•"/>
          </a:pPr>
          <a:r>
            <a:rPr lang="en-US" sz="2100" kern="1200"/>
            <a:t>Continuum of Cares </a:t>
          </a:r>
        </a:p>
        <a:p>
          <a:pPr marL="228600" lvl="1" indent="-228600" algn="l" defTabSz="933450">
            <a:lnSpc>
              <a:spcPct val="90000"/>
            </a:lnSpc>
            <a:spcBef>
              <a:spcPct val="0"/>
            </a:spcBef>
            <a:spcAft>
              <a:spcPct val="15000"/>
            </a:spcAft>
            <a:buChar char="•"/>
          </a:pPr>
          <a:r>
            <a:rPr lang="en-US" sz="2100" kern="1200"/>
            <a:t>Local churches </a:t>
          </a:r>
        </a:p>
        <a:p>
          <a:pPr marL="228600" lvl="1" indent="-228600" algn="l" defTabSz="933450">
            <a:lnSpc>
              <a:spcPct val="90000"/>
            </a:lnSpc>
            <a:spcBef>
              <a:spcPct val="0"/>
            </a:spcBef>
            <a:spcAft>
              <a:spcPct val="15000"/>
            </a:spcAft>
            <a:buChar char="•"/>
          </a:pPr>
          <a:r>
            <a:rPr lang="en-US" sz="2100" kern="1200"/>
            <a:t>Other community groups and organizations: Fraternity/Sorority, MEMA/FEMA </a:t>
          </a:r>
        </a:p>
      </dsp:txBody>
      <dsp:txXfrm>
        <a:off x="4984091" y="841649"/>
        <a:ext cx="4371969" cy="34587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5640C-E6CC-4F46-A127-210BEAE6679F}">
      <dsp:nvSpPr>
        <dsp:cNvPr id="0" name=""/>
        <dsp:cNvSpPr/>
      </dsp:nvSpPr>
      <dsp:spPr>
        <a:xfrm>
          <a:off x="577494" y="338024"/>
          <a:ext cx="4769703" cy="4769703"/>
        </a:xfrm>
        <a:prstGeom prst="pie">
          <a:avLst>
            <a:gd name="adj1" fmla="val 16200000"/>
            <a:gd name="adj2" fmla="val 19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Deeper Target units</a:t>
          </a:r>
        </a:p>
      </dsp:txBody>
      <dsp:txXfrm>
        <a:off x="3075910" y="947297"/>
        <a:ext cx="1249208" cy="965297"/>
      </dsp:txXfrm>
    </dsp:sp>
    <dsp:sp modelId="{82F3A3FF-6B67-4E0E-844C-108D0450BC55}">
      <dsp:nvSpPr>
        <dsp:cNvPr id="0" name=""/>
        <dsp:cNvSpPr/>
      </dsp:nvSpPr>
      <dsp:spPr>
        <a:xfrm>
          <a:off x="634276" y="436257"/>
          <a:ext cx="4769703" cy="4769703"/>
        </a:xfrm>
        <a:prstGeom prst="pie">
          <a:avLst>
            <a:gd name="adj1" fmla="val 19800000"/>
            <a:gd name="adj2" fmla="val 18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MAOI units</a:t>
          </a:r>
        </a:p>
      </dsp:txBody>
      <dsp:txXfrm>
        <a:off x="3870861" y="2366851"/>
        <a:ext cx="1305990" cy="936906"/>
      </dsp:txXfrm>
    </dsp:sp>
    <dsp:sp modelId="{A20A6151-0858-4DE4-B0C8-465BFA907E02}">
      <dsp:nvSpPr>
        <dsp:cNvPr id="0" name=""/>
        <dsp:cNvSpPr/>
      </dsp:nvSpPr>
      <dsp:spPr>
        <a:xfrm>
          <a:off x="577494" y="534490"/>
          <a:ext cx="4769703" cy="4769703"/>
        </a:xfrm>
        <a:prstGeom prst="pie">
          <a:avLst>
            <a:gd name="adj1" fmla="val 1800000"/>
            <a:gd name="adj2" fmla="val 54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Low-Income Housing Tax Credit </a:t>
          </a:r>
        </a:p>
      </dsp:txBody>
      <dsp:txXfrm>
        <a:off x="3075910" y="3758015"/>
        <a:ext cx="1249208" cy="965297"/>
      </dsp:txXfrm>
    </dsp:sp>
    <dsp:sp modelId="{FC17B485-122B-4DF2-8B98-D0EBA37B1F28}">
      <dsp:nvSpPr>
        <dsp:cNvPr id="0" name=""/>
        <dsp:cNvSpPr/>
      </dsp:nvSpPr>
      <dsp:spPr>
        <a:xfrm>
          <a:off x="463929" y="534490"/>
          <a:ext cx="4769703" cy="4769703"/>
        </a:xfrm>
        <a:prstGeom prst="pie">
          <a:avLst>
            <a:gd name="adj1" fmla="val 5400000"/>
            <a:gd name="adj2" fmla="val 90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HOME and HTF </a:t>
          </a:r>
        </a:p>
      </dsp:txBody>
      <dsp:txXfrm>
        <a:off x="1486009" y="3758015"/>
        <a:ext cx="1249208" cy="965297"/>
      </dsp:txXfrm>
    </dsp:sp>
    <dsp:sp modelId="{2FCD9CC4-0D33-4DED-8B2E-E435C9EAAB73}">
      <dsp:nvSpPr>
        <dsp:cNvPr id="0" name=""/>
        <dsp:cNvSpPr/>
      </dsp:nvSpPr>
      <dsp:spPr>
        <a:xfrm>
          <a:off x="407147" y="436257"/>
          <a:ext cx="4769703" cy="4769703"/>
        </a:xfrm>
        <a:prstGeom prst="pie">
          <a:avLst>
            <a:gd name="adj1" fmla="val 9000000"/>
            <a:gd name="adj2" fmla="val 126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Manufactured housing</a:t>
          </a:r>
        </a:p>
      </dsp:txBody>
      <dsp:txXfrm>
        <a:off x="634276" y="2366851"/>
        <a:ext cx="1305990" cy="936906"/>
      </dsp:txXfrm>
    </dsp:sp>
    <dsp:sp modelId="{880D9A8F-DFF8-41A1-8378-DEE904B0AC0F}">
      <dsp:nvSpPr>
        <dsp:cNvPr id="0" name=""/>
        <dsp:cNvSpPr/>
      </dsp:nvSpPr>
      <dsp:spPr>
        <a:xfrm>
          <a:off x="463929" y="338024"/>
          <a:ext cx="4769703" cy="4769703"/>
        </a:xfrm>
        <a:prstGeom prst="pie">
          <a:avLst>
            <a:gd name="adj1" fmla="val 12600000"/>
            <a:gd name="adj2" fmla="val 1620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Building where there is greatest need</a:t>
          </a:r>
        </a:p>
      </dsp:txBody>
      <dsp:txXfrm>
        <a:off x="1486009" y="947297"/>
        <a:ext cx="1249208" cy="965297"/>
      </dsp:txXfrm>
    </dsp:sp>
    <dsp:sp modelId="{B08EB0A9-C171-4F47-BF04-F31C4838EF00}">
      <dsp:nvSpPr>
        <dsp:cNvPr id="0" name=""/>
        <dsp:cNvSpPr/>
      </dsp:nvSpPr>
      <dsp:spPr>
        <a:xfrm>
          <a:off x="282052" y="42756"/>
          <a:ext cx="5360238" cy="5360238"/>
        </a:xfrm>
        <a:prstGeom prst="circularArrow">
          <a:avLst>
            <a:gd name="adj1" fmla="val 5085"/>
            <a:gd name="adj2" fmla="val 327528"/>
            <a:gd name="adj3" fmla="val 19472472"/>
            <a:gd name="adj4" fmla="val 162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BB012F-963E-4F4A-8A7B-D43A4FABD36C}">
      <dsp:nvSpPr>
        <dsp:cNvPr id="0" name=""/>
        <dsp:cNvSpPr/>
      </dsp:nvSpPr>
      <dsp:spPr>
        <a:xfrm>
          <a:off x="338834" y="140990"/>
          <a:ext cx="5360238" cy="5360238"/>
        </a:xfrm>
        <a:prstGeom prst="circularArrow">
          <a:avLst>
            <a:gd name="adj1" fmla="val 5085"/>
            <a:gd name="adj2" fmla="val 327528"/>
            <a:gd name="adj3" fmla="val 1472472"/>
            <a:gd name="adj4" fmla="val 19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71F67A7-F470-47C0-8699-ACC42411D7B1}">
      <dsp:nvSpPr>
        <dsp:cNvPr id="0" name=""/>
        <dsp:cNvSpPr/>
      </dsp:nvSpPr>
      <dsp:spPr>
        <a:xfrm>
          <a:off x="282052" y="239223"/>
          <a:ext cx="5360238" cy="5360238"/>
        </a:xfrm>
        <a:prstGeom prst="circularArrow">
          <a:avLst>
            <a:gd name="adj1" fmla="val 5085"/>
            <a:gd name="adj2" fmla="val 327528"/>
            <a:gd name="adj3" fmla="val 5072221"/>
            <a:gd name="adj4" fmla="val 1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D4BC71-6AEB-42B2-8823-0DDDE7D093B3}">
      <dsp:nvSpPr>
        <dsp:cNvPr id="0" name=""/>
        <dsp:cNvSpPr/>
      </dsp:nvSpPr>
      <dsp:spPr>
        <a:xfrm>
          <a:off x="168836" y="239223"/>
          <a:ext cx="5360238" cy="5360238"/>
        </a:xfrm>
        <a:prstGeom prst="circularArrow">
          <a:avLst>
            <a:gd name="adj1" fmla="val 5085"/>
            <a:gd name="adj2" fmla="val 327528"/>
            <a:gd name="adj3" fmla="val 8672472"/>
            <a:gd name="adj4" fmla="val 540025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761DF0D-8400-4F79-8B35-B73E121D08E3}">
      <dsp:nvSpPr>
        <dsp:cNvPr id="0" name=""/>
        <dsp:cNvSpPr/>
      </dsp:nvSpPr>
      <dsp:spPr>
        <a:xfrm>
          <a:off x="112054" y="140990"/>
          <a:ext cx="5360238" cy="5360238"/>
        </a:xfrm>
        <a:prstGeom prst="circularArrow">
          <a:avLst>
            <a:gd name="adj1" fmla="val 5085"/>
            <a:gd name="adj2" fmla="val 327528"/>
            <a:gd name="adj3" fmla="val 12272472"/>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8B2CD93-280D-49EB-B57F-64FED86B9FC9}">
      <dsp:nvSpPr>
        <dsp:cNvPr id="0" name=""/>
        <dsp:cNvSpPr/>
      </dsp:nvSpPr>
      <dsp:spPr>
        <a:xfrm>
          <a:off x="168836" y="42756"/>
          <a:ext cx="5360238" cy="5360238"/>
        </a:xfrm>
        <a:prstGeom prst="circularArrow">
          <a:avLst>
            <a:gd name="adj1" fmla="val 5085"/>
            <a:gd name="adj2" fmla="val 327528"/>
            <a:gd name="adj3" fmla="val 15872221"/>
            <a:gd name="adj4" fmla="val 126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7B6A1-C5B2-4C44-8DEA-8F35866B0235}">
      <dsp:nvSpPr>
        <dsp:cNvPr id="0" name=""/>
        <dsp:cNvSpPr/>
      </dsp:nvSpPr>
      <dsp:spPr>
        <a:xfrm>
          <a:off x="559800" y="480087"/>
          <a:ext cx="1512000" cy="151200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83D57F-3E5F-4EC0-82C2-8FD26C127FCE}">
      <dsp:nvSpPr>
        <dsp:cNvPr id="0" name=""/>
        <dsp:cNvSpPr/>
      </dsp:nvSpPr>
      <dsp:spPr>
        <a:xfrm>
          <a:off x="559800" y="213790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What programs do you have access to?</a:t>
          </a:r>
          <a:endParaRPr lang="en-US" sz="2100" kern="1200" dirty="0"/>
        </a:p>
      </dsp:txBody>
      <dsp:txXfrm>
        <a:off x="559800" y="2137907"/>
        <a:ext cx="4320000" cy="648000"/>
      </dsp:txXfrm>
    </dsp:sp>
    <dsp:sp modelId="{52D2DAFB-6A33-4CFA-AD05-A5F37577DCC3}">
      <dsp:nvSpPr>
        <dsp:cNvPr id="0" name=""/>
        <dsp:cNvSpPr/>
      </dsp:nvSpPr>
      <dsp:spPr>
        <a:xfrm>
          <a:off x="559800" y="2853730"/>
          <a:ext cx="4320000" cy="101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Based on your screening questions, would the applicant fit the requirements for the programs that are available?</a:t>
          </a:r>
        </a:p>
      </dsp:txBody>
      <dsp:txXfrm>
        <a:off x="559800" y="2853730"/>
        <a:ext cx="4320000" cy="1017520"/>
      </dsp:txXfrm>
    </dsp:sp>
    <dsp:sp modelId="{ACCB4991-896A-412D-9E69-B6DE06E41C5F}">
      <dsp:nvSpPr>
        <dsp:cNvPr id="0" name=""/>
        <dsp:cNvSpPr/>
      </dsp:nvSpPr>
      <dsp:spPr>
        <a:xfrm>
          <a:off x="5635800" y="480087"/>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F57342-79F1-4BBA-BA98-6AF3D40485AC}">
      <dsp:nvSpPr>
        <dsp:cNvPr id="0" name=""/>
        <dsp:cNvSpPr/>
      </dsp:nvSpPr>
      <dsp:spPr>
        <a:xfrm>
          <a:off x="5635800" y="2137907"/>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a:t>What are the required documentation for the program?</a:t>
          </a:r>
          <a:endParaRPr lang="en-US" sz="2100" kern="1200" dirty="0"/>
        </a:p>
      </dsp:txBody>
      <dsp:txXfrm>
        <a:off x="5635800" y="2137907"/>
        <a:ext cx="4320000" cy="648000"/>
      </dsp:txXfrm>
    </dsp:sp>
    <dsp:sp modelId="{806D9A1C-E227-416D-9E23-B720A89F6B99}">
      <dsp:nvSpPr>
        <dsp:cNvPr id="0" name=""/>
        <dsp:cNvSpPr/>
      </dsp:nvSpPr>
      <dsp:spPr>
        <a:xfrm>
          <a:off x="5635800" y="2853730"/>
          <a:ext cx="4320000" cy="1017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What eligibility documentation can you obtain immediately?		</a:t>
          </a:r>
        </a:p>
        <a:p>
          <a:pPr marL="0" lvl="0" indent="0" algn="l" defTabSz="711200">
            <a:lnSpc>
              <a:spcPct val="100000"/>
            </a:lnSpc>
            <a:spcBef>
              <a:spcPct val="0"/>
            </a:spcBef>
            <a:spcAft>
              <a:spcPct val="35000"/>
            </a:spcAft>
            <a:buNone/>
          </a:pPr>
          <a:r>
            <a:rPr lang="en-US" sz="1600" kern="1200" dirty="0"/>
            <a:t>What eligibility documentation requires time to obtain?</a:t>
          </a:r>
        </a:p>
      </dsp:txBody>
      <dsp:txXfrm>
        <a:off x="5635800" y="2853730"/>
        <a:ext cx="4320000" cy="10175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9FFC5-72F3-4272-B422-F97273527565}">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AF15FE-321B-44D7-A1D8-8A516AC6561A}">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Affordable Housing is a Social Determinant of Health: It directly impacts education, safety, and economic stability.</a:t>
          </a:r>
        </a:p>
      </dsp:txBody>
      <dsp:txXfrm>
        <a:off x="398656" y="1088253"/>
        <a:ext cx="2959127" cy="1837317"/>
      </dsp:txXfrm>
    </dsp:sp>
    <dsp:sp modelId="{D1376786-BC1C-4AE5-B7CD-9C290F38A217}">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03FF3B-4ECD-4EC1-A55C-2F0932C58CDF}">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Integrated Supports are Critical: Supportive services prevent evictions and improve quality of life for vulnerable populations.</a:t>
          </a:r>
        </a:p>
      </dsp:txBody>
      <dsp:txXfrm>
        <a:off x="4155097" y="1088253"/>
        <a:ext cx="2959127" cy="1837317"/>
      </dsp:txXfrm>
    </dsp:sp>
    <dsp:sp modelId="{FFFAA970-AE80-4B67-A4FC-08CE881E4953}">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E38D4-7C60-43C1-B0A5-0483BDF78AE4}">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Collaboration is Mandatory: Success requires partnering with healthcare, non-profits, and government entities.</a:t>
          </a:r>
        </a:p>
      </dsp:txBody>
      <dsp:txXfrm>
        <a:off x="7911539" y="1088253"/>
        <a:ext cx="2959127" cy="183731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0.06122</cdr:x>
      <cdr:y>0.04277</cdr:y>
    </cdr:from>
    <cdr:to>
      <cdr:x>0.97403</cdr:x>
      <cdr:y>0.17457</cdr:y>
    </cdr:to>
    <cdr:sp macro="" textlink="">
      <cdr:nvSpPr>
        <cdr:cNvPr id="2" name="TextBox 1">
          <a:extLst xmlns:a="http://schemas.openxmlformats.org/drawingml/2006/main">
            <a:ext uri="{FF2B5EF4-FFF2-40B4-BE49-F238E27FC236}">
              <a16:creationId xmlns:a16="http://schemas.microsoft.com/office/drawing/2014/main" id="{484963AC-34F4-19DF-7766-9411933EB530}"/>
            </a:ext>
          </a:extLst>
        </cdr:cNvPr>
        <cdr:cNvSpPr txBox="1"/>
      </cdr:nvSpPr>
      <cdr:spPr>
        <a:xfrm xmlns:a="http://schemas.openxmlformats.org/drawingml/2006/main">
          <a:off x="314327" y="176214"/>
          <a:ext cx="4686300" cy="5429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b="1">
              <a:effectLst/>
              <a:latin typeface="+mn-lt"/>
              <a:ea typeface="+mn-ea"/>
              <a:cs typeface="+mn-cs"/>
            </a:rPr>
            <a:t>Housing and Health in Mississippi</a:t>
          </a:r>
        </a:p>
        <a:p xmlns:a="http://schemas.openxmlformats.org/drawingml/2006/main">
          <a:pPr algn="ctr"/>
          <a:r>
            <a:rPr lang="en-US" sz="1600" b="1">
              <a:effectLst/>
              <a:latin typeface="+mn-lt"/>
              <a:ea typeface="+mn-ea"/>
              <a:cs typeface="+mn-cs"/>
            </a:rPr>
            <a:t>2024</a:t>
          </a:r>
          <a:endParaRPr lang="en-US" sz="1600" b="1"/>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4DCF86-9EF7-4FAD-AF51-E5DEFACC8173}" type="datetimeFigureOut">
              <a:rPr lang="en-US" smtClean="0"/>
              <a:t>4/21/2026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7DD647-D0A9-4080-AFF3-B5DED206784F}" type="slidenum">
              <a:rPr lang="en-US" smtClean="0"/>
              <a:t>‹#›</a:t>
            </a:fld>
            <a:endParaRPr lang="en-US"/>
          </a:p>
        </p:txBody>
      </p:sp>
    </p:spTree>
    <p:extLst>
      <p:ext uri="{BB962C8B-B14F-4D97-AF65-F5344CB8AC3E}">
        <p14:creationId xmlns:p14="http://schemas.microsoft.com/office/powerpoint/2010/main" val="164738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ealthaffairs.org/doi/10.1377/hlthaff.2023.0104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google.com/search?q=ALICE&amp;sca_esv=089c91361eed6c29&amp;rlz=1C1GCEB_enUS1059US1060&amp;sxsrf=ANbL-n7R7z1W6jRclY5cbly8rDLSxoBS5A%3A1776090964244&amp;ei=VP_caY_LDpfGp84P5Zfg4QY&amp;biw=1920&amp;bih=945&amp;ved=2ahUKEwj_p8KJjuuTAxVWnSYFHbJwHFUQgK4QegQIARAB&amp;uact=5&amp;oq=whats+the+financial+cost+and+burden+of+homelessness+in+Mississippi&amp;gs_lp=Egxnd3Mtd2l6LXNlcnAiQndoYXRzIHRoZSBmaW5hbmNpYWwgY29zdCBhbmQgYnVyZGVuIG9mIGhvbWVsZXNzbmVzcyBpbiBNaXNzaXNzaXBwaUi8d1C-Dli4dXADeAGQAQCYAWugAbonqgEENjYuMrgBA8gBAPgBAZgCQaAC5SeoAhDCAgcQIxjqAhgnwgIKECMY8AUY6gIYJ8ICChAjGJ4GGOoCGCfCAhcQABiABBiKBRiRAhjnBhjqAhi0AtgBAcICChAAGIAEGIoFGEPCAhAQABiABBiKBRhDGLEDGIMBwgIOEC4YgAQYsQMYxwEY0QPCAhAQLhiABBiKBRhDGLEDGIMBwgIEECMYJ8ICDhAAGIAEGIoFGLEDGIMBwgIFEAAYgATCAgQQABgDwgIIEAAYgAQYsQPCAhAQLhiABBiKBRhDGMcBGNEDwgIHEAAYgAQYCsICCxAAGIAEGLEDGIMBwgINEC4YgAQYxwEY0QMYCsICDhAuGIMBGLEDGIAEGIoFwgIKEAAYgAQYsQMYCsICCxAAGIAEGIoFGJECwgIJEAAYgAQYChgLwgIPEAAYgAQYChgLGLEDGIMBwgIMEAAYgAQYChgLGLEDwgIHEAAYgAQYDcICBhAAGBYYHsICCBAAGAgYHhgNwgIIEAAYFhgeGArCAgsQABiABBiKBRiGA8ICBRAAGO8FwgIFECEYoAHCAgUQIRifBcICBxAhGAoYoAHCAgUQIRirApgDGvEFPCmzNWmcqR26BgYIARABGAGSBwQ2MC41oAerkwSyBwQ1Ny41uAe_J8IHCzAuMTcuNDcuMC4xyAebAoAIAQ&amp;sclient=gws-wiz-serp&amp;mstk=AUtExfBr1Q5-8mY9p7XAGryMOmRJ8qSw4WVEGDvgzHHqi-SdIchqhRuFHrICiELLRZV6xIXmkSEvsRL3CrtrIpEz6DrVY6Ou6-YhIf8iFxfc67HRiBvhudzKYR-1cS0-yV7dPGLaf3z6w2x_zh_-l3me5NAvovIwB6teewTN8fxEG6jBpW8&amp;csui=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explore how effective case management, wraparound services, and intentional planning support individuals and families in transitioning from homelessness to stable housing. Participants will learn practical strategies for aligning housing assistance, supportive services, and partnerships to promote long-term housing success.</a:t>
            </a:r>
          </a:p>
          <a:p>
            <a:endParaRPr lang="en-US" dirty="0"/>
          </a:p>
          <a:p>
            <a:r>
              <a:rPr lang="en-US" dirty="0"/>
              <a:t>But first, let’s explore how HUD CPD programs can be used to transform your community, supportive services is the final step, but for success all steps must work together. If you are attending my next session, you will hear this again. </a:t>
            </a:r>
          </a:p>
        </p:txBody>
      </p:sp>
      <p:sp>
        <p:nvSpPr>
          <p:cNvPr id="4" name="Slide Number Placeholder 3"/>
          <p:cNvSpPr>
            <a:spLocks noGrp="1"/>
          </p:cNvSpPr>
          <p:nvPr>
            <p:ph type="sldNum" sz="quarter" idx="5"/>
          </p:nvPr>
        </p:nvSpPr>
        <p:spPr/>
        <p:txBody>
          <a:bodyPr/>
          <a:lstStyle/>
          <a:p>
            <a:fld id="{E37DD647-D0A9-4080-AFF3-B5DED206784F}" type="slidenum">
              <a:rPr lang="en-US" smtClean="0"/>
              <a:t>3</a:t>
            </a:fld>
            <a:endParaRPr lang="en-US"/>
          </a:p>
        </p:txBody>
      </p:sp>
    </p:spTree>
    <p:extLst>
      <p:ext uri="{BB962C8B-B14F-4D97-AF65-F5344CB8AC3E}">
        <p14:creationId xmlns:p14="http://schemas.microsoft.com/office/powerpoint/2010/main" val="917551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Homelessness And Health: Factors, Evidence, Innovations That Work, And Policy Recommendations | Health Affairs</a:t>
            </a:r>
            <a:endParaRPr lang="en-US" dirty="0"/>
          </a:p>
          <a:p>
            <a:pPr defTabSz="931774">
              <a:defRPr/>
            </a:pPr>
            <a:r>
              <a:rPr lang="en-US" b="0" i="0" dirty="0">
                <a:solidFill>
                  <a:srgbClr val="3C3C3B"/>
                </a:solidFill>
                <a:effectLst/>
                <a:highlight>
                  <a:srgbClr val="FFFFFF"/>
                </a:highlight>
                <a:latin typeface="Roboto Slab" pitchFamily="2" charset="0"/>
              </a:rPr>
              <a:t>Homelessness And Health: Factors, Evidence, Innovations That Work, And Policy Recommendations</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16</a:t>
            </a:fld>
            <a:endParaRPr lang="en-US" dirty="0"/>
          </a:p>
        </p:txBody>
      </p:sp>
    </p:spTree>
    <p:extLst>
      <p:ext uri="{BB962C8B-B14F-4D97-AF65-F5344CB8AC3E}">
        <p14:creationId xmlns:p14="http://schemas.microsoft.com/office/powerpoint/2010/main" val="4162806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ALICE</a:t>
            </a:r>
            <a:endParaRPr lang="en-US" dirty="0"/>
          </a:p>
          <a:p>
            <a:endParaRPr lang="en-US" dirty="0"/>
          </a:p>
          <a:p>
            <a:r>
              <a:rPr lang="en-US" sz="1200" b="1" i="0" kern="1200" dirty="0">
                <a:solidFill>
                  <a:schemeClr val="tx1"/>
                </a:solidFill>
                <a:effectLst/>
                <a:latin typeface="+mn-lt"/>
                <a:ea typeface="+mn-ea"/>
                <a:cs typeface="+mn-cs"/>
              </a:rPr>
              <a:t>Public Cost Impact:</a:t>
            </a:r>
            <a:r>
              <a:rPr lang="en-US" sz="1200" b="0" i="0" kern="1200" dirty="0">
                <a:solidFill>
                  <a:schemeClr val="tx1"/>
                </a:solidFill>
                <a:effectLst/>
                <a:latin typeface="+mn-lt"/>
                <a:ea typeface="+mn-ea"/>
                <a:cs typeface="+mn-cs"/>
              </a:rPr>
              <a:t> Studies suggest that for each chronically homeless person, taxpayers can pay an average of </a:t>
            </a:r>
          </a:p>
          <a:p>
            <a:r>
              <a:rPr lang="en-US" sz="1200" b="0" i="0" kern="1200" dirty="0">
                <a:solidFill>
                  <a:schemeClr val="tx1"/>
                </a:solidFill>
                <a:effectLst/>
                <a:latin typeface="+mn-lt"/>
                <a:ea typeface="+mn-ea"/>
                <a:cs typeface="+mn-cs"/>
              </a:rPr>
              <a:t> per year, making the financial burden for this population significant.</a:t>
            </a:r>
          </a:p>
          <a:p>
            <a:r>
              <a:rPr lang="en-US" sz="1200" b="1" i="0" kern="1200" dirty="0">
                <a:solidFill>
                  <a:schemeClr val="tx1"/>
                </a:solidFill>
                <a:effectLst/>
                <a:latin typeface="+mn-lt"/>
                <a:ea typeface="+mn-ea"/>
                <a:cs typeface="+mn-cs"/>
              </a:rPr>
              <a:t>Healthcare/Service Costs:</a:t>
            </a:r>
            <a:r>
              <a:rPr lang="en-US" sz="1200" b="0" i="0" kern="1200" dirty="0">
                <a:solidFill>
                  <a:schemeClr val="tx1"/>
                </a:solidFill>
                <a:effectLst/>
                <a:latin typeface="+mn-lt"/>
                <a:ea typeface="+mn-ea"/>
                <a:cs typeface="+mn-cs"/>
              </a:rPr>
              <a:t> Research indicates an average excess cost of about </a:t>
            </a:r>
          </a:p>
          <a:p>
            <a:r>
              <a:rPr lang="en-US" sz="1200" b="0" i="0" kern="1200" dirty="0">
                <a:solidFill>
                  <a:schemeClr val="tx1"/>
                </a:solidFill>
                <a:effectLst/>
                <a:latin typeface="+mn-lt"/>
                <a:ea typeface="+mn-ea"/>
                <a:cs typeface="+mn-cs"/>
              </a:rPr>
              <a:t> per person for treating homeless individuals, primarily through emergency medical services.</a:t>
            </a:r>
          </a:p>
          <a:p>
            <a:r>
              <a:rPr lang="en-US" sz="1200" b="1" i="0" kern="1200" dirty="0">
                <a:solidFill>
                  <a:schemeClr val="tx1"/>
                </a:solidFill>
                <a:effectLst/>
                <a:latin typeface="+mn-lt"/>
                <a:ea typeface="+mn-ea"/>
                <a:cs typeface="+mn-cs"/>
              </a:rPr>
              <a:t>Funding and Support:</a:t>
            </a:r>
            <a:r>
              <a:rPr lang="en-US" sz="1200" b="0" i="0" kern="1200" dirty="0">
                <a:solidFill>
                  <a:schemeClr val="tx1"/>
                </a:solidFill>
                <a:effectLst/>
                <a:latin typeface="+mn-lt"/>
                <a:ea typeface="+mn-ea"/>
                <a:cs typeface="+mn-cs"/>
              </a:rPr>
              <a:t> Mississippi has received funding, such as over </a:t>
            </a:r>
          </a:p>
          <a:p>
            <a:r>
              <a:rPr lang="en-US" sz="1200" b="0" i="0" kern="1200" dirty="0">
                <a:solidFill>
                  <a:schemeClr val="tx1"/>
                </a:solidFill>
                <a:effectLst/>
                <a:latin typeface="+mn-lt"/>
                <a:ea typeface="+mn-ea"/>
                <a:cs typeface="+mn-cs"/>
              </a:rPr>
              <a:t> million from the U.S. Department of Housing and Urban Development (HUD) to support housing for people experiencing homelessness.</a:t>
            </a:r>
          </a:p>
          <a:p>
            <a:r>
              <a:rPr lang="en-US" sz="1200" b="1" i="0" kern="1200" dirty="0">
                <a:solidFill>
                  <a:schemeClr val="tx1"/>
                </a:solidFill>
                <a:effectLst/>
                <a:latin typeface="+mn-lt"/>
                <a:ea typeface="+mn-ea"/>
                <a:cs typeface="+mn-cs"/>
              </a:rPr>
              <a:t>Shelter Rate:</a:t>
            </a:r>
            <a:r>
              <a:rPr lang="en-US" sz="1200" b="0" i="0" kern="1200" dirty="0">
                <a:solidFill>
                  <a:schemeClr val="tx1"/>
                </a:solidFill>
                <a:effectLst/>
                <a:latin typeface="+mn-lt"/>
                <a:ea typeface="+mn-ea"/>
                <a:cs typeface="+mn-cs"/>
              </a:rPr>
              <a:t> In Mississippi, only about </a:t>
            </a:r>
          </a:p>
          <a:p>
            <a:r>
              <a:rPr lang="en-US" sz="1200" b="0" i="0" kern="1200" dirty="0">
                <a:solidFill>
                  <a:schemeClr val="tx1"/>
                </a:solidFill>
                <a:effectLst/>
                <a:latin typeface="+mn-lt"/>
                <a:ea typeface="+mn-ea"/>
                <a:cs typeface="+mn-cs"/>
              </a:rPr>
              <a:t> of the homeless population is in shelters, which is relatively low compared to other states.</a:t>
            </a:r>
          </a:p>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18</a:t>
            </a:fld>
            <a:endParaRPr lang="en-US"/>
          </a:p>
        </p:txBody>
      </p:sp>
    </p:spTree>
    <p:extLst>
      <p:ext uri="{BB962C8B-B14F-4D97-AF65-F5344CB8AC3E}">
        <p14:creationId xmlns:p14="http://schemas.microsoft.com/office/powerpoint/2010/main" val="1242225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21</a:t>
            </a:fld>
            <a:endParaRPr lang="en-US"/>
          </a:p>
        </p:txBody>
      </p:sp>
    </p:spTree>
    <p:extLst>
      <p:ext uri="{BB962C8B-B14F-4D97-AF65-F5344CB8AC3E}">
        <p14:creationId xmlns:p14="http://schemas.microsoft.com/office/powerpoint/2010/main" val="4101329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22</a:t>
            </a:fld>
            <a:endParaRPr lang="en-US"/>
          </a:p>
        </p:txBody>
      </p:sp>
    </p:spTree>
    <p:extLst>
      <p:ext uri="{BB962C8B-B14F-4D97-AF65-F5344CB8AC3E}">
        <p14:creationId xmlns:p14="http://schemas.microsoft.com/office/powerpoint/2010/main" val="1082402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ESG Street outreach goes beyond outreach and engagement but addresses the basic needs and attempts to identify barriers to housing and housing stability. </a:t>
            </a:r>
          </a:p>
        </p:txBody>
      </p:sp>
      <p:sp>
        <p:nvSpPr>
          <p:cNvPr id="4" name="Slide Number Placeholder 3"/>
          <p:cNvSpPr>
            <a:spLocks noGrp="1"/>
          </p:cNvSpPr>
          <p:nvPr>
            <p:ph type="sldNum" sz="quarter" idx="5"/>
          </p:nvPr>
        </p:nvSpPr>
        <p:spPr/>
        <p:txBody>
          <a:bodyPr/>
          <a:lstStyle/>
          <a:p>
            <a:fld id="{E37DD647-D0A9-4080-AFF3-B5DED206784F}" type="slidenum">
              <a:rPr lang="en-US" smtClean="0"/>
              <a:t>29</a:t>
            </a:fld>
            <a:endParaRPr lang="en-US"/>
          </a:p>
        </p:txBody>
      </p:sp>
    </p:spTree>
    <p:extLst>
      <p:ext uri="{BB962C8B-B14F-4D97-AF65-F5344CB8AC3E}">
        <p14:creationId xmlns:p14="http://schemas.microsoft.com/office/powerpoint/2010/main" val="124620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your market analysis reflect the community needs?</a:t>
            </a:r>
          </a:p>
        </p:txBody>
      </p:sp>
      <p:sp>
        <p:nvSpPr>
          <p:cNvPr id="4" name="Slide Number Placeholder 3"/>
          <p:cNvSpPr>
            <a:spLocks noGrp="1"/>
          </p:cNvSpPr>
          <p:nvPr>
            <p:ph type="sldNum" sz="quarter" idx="5"/>
          </p:nvPr>
        </p:nvSpPr>
        <p:spPr/>
        <p:txBody>
          <a:bodyPr/>
          <a:lstStyle/>
          <a:p>
            <a:fld id="{E37DD647-D0A9-4080-AFF3-B5DED206784F}" type="slidenum">
              <a:rPr lang="en-US" smtClean="0"/>
              <a:t>31</a:t>
            </a:fld>
            <a:endParaRPr lang="en-US"/>
          </a:p>
        </p:txBody>
      </p:sp>
    </p:spTree>
    <p:extLst>
      <p:ext uri="{BB962C8B-B14F-4D97-AF65-F5344CB8AC3E}">
        <p14:creationId xmlns:p14="http://schemas.microsoft.com/office/powerpoint/2010/main" val="11788155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have a preference for Special populations, is your current marketing efforts able to provide current detailed information on that population housing needs? </a:t>
            </a:r>
          </a:p>
          <a:p>
            <a:r>
              <a:rPr lang="en-US" dirty="0"/>
              <a:t> Or is that population lost in the general statistics of the community? </a:t>
            </a:r>
          </a:p>
        </p:txBody>
      </p:sp>
      <p:sp>
        <p:nvSpPr>
          <p:cNvPr id="4" name="Slide Number Placeholder 3"/>
          <p:cNvSpPr>
            <a:spLocks noGrp="1"/>
          </p:cNvSpPr>
          <p:nvPr>
            <p:ph type="sldNum" sz="quarter" idx="5"/>
          </p:nvPr>
        </p:nvSpPr>
        <p:spPr/>
        <p:txBody>
          <a:bodyPr/>
          <a:lstStyle/>
          <a:p>
            <a:fld id="{E37DD647-D0A9-4080-AFF3-B5DED206784F}" type="slidenum">
              <a:rPr lang="en-US" smtClean="0"/>
              <a:t>32</a:t>
            </a:fld>
            <a:endParaRPr lang="en-US"/>
          </a:p>
        </p:txBody>
      </p:sp>
    </p:spTree>
    <p:extLst>
      <p:ext uri="{BB962C8B-B14F-4D97-AF65-F5344CB8AC3E}">
        <p14:creationId xmlns:p14="http://schemas.microsoft.com/office/powerpoint/2010/main" val="1247029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33</a:t>
            </a:fld>
            <a:endParaRPr lang="en-US"/>
          </a:p>
        </p:txBody>
      </p:sp>
    </p:spTree>
    <p:extLst>
      <p:ext uri="{BB962C8B-B14F-4D97-AF65-F5344CB8AC3E}">
        <p14:creationId xmlns:p14="http://schemas.microsoft.com/office/powerpoint/2010/main" val="122216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40</a:t>
            </a:fld>
            <a:endParaRPr lang="en-US"/>
          </a:p>
        </p:txBody>
      </p:sp>
    </p:spTree>
    <p:extLst>
      <p:ext uri="{BB962C8B-B14F-4D97-AF65-F5344CB8AC3E}">
        <p14:creationId xmlns:p14="http://schemas.microsoft.com/office/powerpoint/2010/main" val="36921057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community and its resources are different; however, the main resources available in each state are Emergency Services, Transitional Housing, Permanent Supportive Housing, Affordable, Housing. </a:t>
            </a:r>
          </a:p>
        </p:txBody>
      </p:sp>
      <p:sp>
        <p:nvSpPr>
          <p:cNvPr id="4" name="Slide Number Placeholder 3"/>
          <p:cNvSpPr>
            <a:spLocks noGrp="1"/>
          </p:cNvSpPr>
          <p:nvPr>
            <p:ph type="sldNum" sz="quarter" idx="5"/>
          </p:nvPr>
        </p:nvSpPr>
        <p:spPr/>
        <p:txBody>
          <a:bodyPr/>
          <a:lstStyle/>
          <a:p>
            <a:fld id="{E37DD647-D0A9-4080-AFF3-B5DED206784F}" type="slidenum">
              <a:rPr lang="en-US" smtClean="0"/>
              <a:t>45</a:t>
            </a:fld>
            <a:endParaRPr lang="en-US"/>
          </a:p>
        </p:txBody>
      </p:sp>
    </p:spTree>
    <p:extLst>
      <p:ext uri="{BB962C8B-B14F-4D97-AF65-F5344CB8AC3E}">
        <p14:creationId xmlns:p14="http://schemas.microsoft.com/office/powerpoint/2010/main" val="364648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Integrate Housing and Supportive Services</a:t>
            </a:r>
            <a:br>
              <a:rPr lang="en-US" dirty="0"/>
            </a:br>
            <a:r>
              <a:rPr lang="en-US" dirty="0"/>
              <a:t>Participants will be able to explain how effective case management and wraparound services contribute to housing stability and identify at least two ways to align housing operations (development and property management) with supportive service delivery.</a:t>
            </a:r>
          </a:p>
          <a:p>
            <a:r>
              <a:rPr lang="en-US" b="1" dirty="0"/>
              <a:t>2. Apply Coordinated Strategies for Housing Stability</a:t>
            </a:r>
            <a:br>
              <a:rPr lang="en-US" dirty="0"/>
            </a:br>
            <a:r>
              <a:rPr lang="en-US" dirty="0"/>
              <a:t>Participants will be able to apply practical strategies to coordinate housing assistance, supportive services, and community partnerships to support individuals and families transitioning from homelessness to permanent housing.</a:t>
            </a:r>
          </a:p>
          <a:p>
            <a:r>
              <a:rPr lang="en-US" b="1" dirty="0"/>
              <a:t>3. Strengthen Cross-Sector Partnerships for Long-Term Outcomes</a:t>
            </a:r>
            <a:br>
              <a:rPr lang="en-US" dirty="0"/>
            </a:br>
            <a:r>
              <a:rPr lang="en-US" dirty="0"/>
              <a:t>Participants will be able to identify key partners (e.g., service providers, housing agencies, and community stakeholders) and develop an approach for collaboration that promotes long-term housing success and reduces returns to homelessness.</a:t>
            </a:r>
          </a:p>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4</a:t>
            </a:fld>
            <a:endParaRPr lang="en-US"/>
          </a:p>
        </p:txBody>
      </p:sp>
    </p:spTree>
    <p:extLst>
      <p:ext uri="{BB962C8B-B14F-4D97-AF65-F5344CB8AC3E}">
        <p14:creationId xmlns:p14="http://schemas.microsoft.com/office/powerpoint/2010/main" val="1400986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46</a:t>
            </a:fld>
            <a:endParaRPr lang="en-US"/>
          </a:p>
        </p:txBody>
      </p:sp>
    </p:spTree>
    <p:extLst>
      <p:ext uri="{BB962C8B-B14F-4D97-AF65-F5344CB8AC3E}">
        <p14:creationId xmlns:p14="http://schemas.microsoft.com/office/powerpoint/2010/main" val="429603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57</a:t>
            </a:fld>
            <a:endParaRPr lang="en-US"/>
          </a:p>
        </p:txBody>
      </p:sp>
    </p:spTree>
    <p:extLst>
      <p:ext uri="{BB962C8B-B14F-4D97-AF65-F5344CB8AC3E}">
        <p14:creationId xmlns:p14="http://schemas.microsoft.com/office/powerpoint/2010/main" val="3298560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59</a:t>
            </a:fld>
            <a:endParaRPr lang="en-US"/>
          </a:p>
        </p:txBody>
      </p:sp>
    </p:spTree>
    <p:extLst>
      <p:ext uri="{BB962C8B-B14F-4D97-AF65-F5344CB8AC3E}">
        <p14:creationId xmlns:p14="http://schemas.microsoft.com/office/powerpoint/2010/main" val="15293276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60</a:t>
            </a:fld>
            <a:endParaRPr lang="en-US"/>
          </a:p>
        </p:txBody>
      </p:sp>
    </p:spTree>
    <p:extLst>
      <p:ext uri="{BB962C8B-B14F-4D97-AF65-F5344CB8AC3E}">
        <p14:creationId xmlns:p14="http://schemas.microsoft.com/office/powerpoint/2010/main" val="35980641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session will focus on Supportive Services through community housing support and its involvement in this entire process and how it creates a path from homelessness to home.</a:t>
            </a:r>
          </a:p>
        </p:txBody>
      </p:sp>
      <p:sp>
        <p:nvSpPr>
          <p:cNvPr id="4" name="Slide Number Placeholder 3"/>
          <p:cNvSpPr>
            <a:spLocks noGrp="1"/>
          </p:cNvSpPr>
          <p:nvPr>
            <p:ph type="sldNum" sz="quarter" idx="5"/>
          </p:nvPr>
        </p:nvSpPr>
        <p:spPr/>
        <p:txBody>
          <a:bodyPr/>
          <a:lstStyle/>
          <a:p>
            <a:fld id="{E37DD647-D0A9-4080-AFF3-B5DED206784F}" type="slidenum">
              <a:rPr lang="en-US" smtClean="0"/>
              <a:t>5</a:t>
            </a:fld>
            <a:endParaRPr lang="en-US"/>
          </a:p>
        </p:txBody>
      </p:sp>
    </p:spTree>
    <p:extLst>
      <p:ext uri="{BB962C8B-B14F-4D97-AF65-F5344CB8AC3E}">
        <p14:creationId xmlns:p14="http://schemas.microsoft.com/office/powerpoint/2010/main" val="4820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them invisible to official counts</a:t>
            </a:r>
          </a:p>
        </p:txBody>
      </p:sp>
      <p:sp>
        <p:nvSpPr>
          <p:cNvPr id="4" name="Slide Number Placeholder 3"/>
          <p:cNvSpPr>
            <a:spLocks noGrp="1"/>
          </p:cNvSpPr>
          <p:nvPr>
            <p:ph type="sldNum" sz="quarter" idx="5"/>
          </p:nvPr>
        </p:nvSpPr>
        <p:spPr/>
        <p:txBody>
          <a:bodyPr/>
          <a:lstStyle/>
          <a:p>
            <a:fld id="{E37DD647-D0A9-4080-AFF3-B5DED206784F}" type="slidenum">
              <a:rPr lang="en-US" smtClean="0"/>
              <a:t>8</a:t>
            </a:fld>
            <a:endParaRPr lang="en-US"/>
          </a:p>
        </p:txBody>
      </p:sp>
    </p:spTree>
    <p:extLst>
      <p:ext uri="{BB962C8B-B14F-4D97-AF65-F5344CB8AC3E}">
        <p14:creationId xmlns:p14="http://schemas.microsoft.com/office/powerpoint/2010/main" val="1785692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7DD647-D0A9-4080-AFF3-B5DED206784F}" type="slidenum">
              <a:rPr lang="en-US" smtClean="0"/>
              <a:t>10</a:t>
            </a:fld>
            <a:endParaRPr lang="en-US"/>
          </a:p>
        </p:txBody>
      </p:sp>
    </p:spTree>
    <p:extLst>
      <p:ext uri="{BB962C8B-B14F-4D97-AF65-F5344CB8AC3E}">
        <p14:creationId xmlns:p14="http://schemas.microsoft.com/office/powerpoint/2010/main" val="2399572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Rent burden that increased from a baseline of 30% to 50%, = increase in mortality by 9%</a:t>
            </a:r>
          </a:p>
          <a:p>
            <a:pPr defTabSz="931774">
              <a:defRPr/>
            </a:pPr>
            <a:r>
              <a:rPr lang="en-US" dirty="0"/>
              <a:t>Rent burden that increased from a baseline of 30% to 70%, = increase in mortality by 12%</a:t>
            </a:r>
          </a:p>
          <a:p>
            <a:r>
              <a:rPr lang="en-US" dirty="0"/>
              <a:t>Filing evictions linked to increase in mortality of 19% and eviction judgments were associated to an increase mortality 27%</a:t>
            </a:r>
          </a:p>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12</a:t>
            </a:fld>
            <a:endParaRPr lang="en-US" dirty="0"/>
          </a:p>
        </p:txBody>
      </p:sp>
    </p:spTree>
    <p:extLst>
      <p:ext uri="{BB962C8B-B14F-4D97-AF65-F5344CB8AC3E}">
        <p14:creationId xmlns:p14="http://schemas.microsoft.com/office/powerpoint/2010/main" val="2861774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13</a:t>
            </a:fld>
            <a:endParaRPr lang="en-US" dirty="0"/>
          </a:p>
        </p:txBody>
      </p:sp>
    </p:spTree>
    <p:extLst>
      <p:ext uri="{BB962C8B-B14F-4D97-AF65-F5344CB8AC3E}">
        <p14:creationId xmlns:p14="http://schemas.microsoft.com/office/powerpoint/2010/main" val="4152252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7D7554-D10C-4E29-B8E6-BB7111FA614F}" type="slidenum">
              <a:rPr lang="en-US" smtClean="0"/>
              <a:t>14</a:t>
            </a:fld>
            <a:endParaRPr lang="en-US" dirty="0"/>
          </a:p>
        </p:txBody>
      </p:sp>
    </p:spTree>
    <p:extLst>
      <p:ext uri="{BB962C8B-B14F-4D97-AF65-F5344CB8AC3E}">
        <p14:creationId xmlns:p14="http://schemas.microsoft.com/office/powerpoint/2010/main" val="625600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CDC: The rate of visits to hospital emergency departments by persons experiencing homelessness increased from an estimated 141 visits per 100 persons per year during 2010–2011 to 310 during 2020–2021. Rates increased during 2016–2017 compared with 2014–2015, and again during 2020–2021 compared with 2018–2019.</a:t>
            </a:r>
          </a:p>
          <a:p>
            <a:r>
              <a:rPr lang="en-US" b="0" i="0" dirty="0">
                <a:solidFill>
                  <a:srgbClr val="000000"/>
                </a:solidFill>
                <a:effectLst/>
                <a:highlight>
                  <a:srgbClr val="FFFFFF"/>
                </a:highlight>
                <a:latin typeface="Nunito" pitchFamily="2" charset="0"/>
              </a:rPr>
              <a:t>Visit rates for persons not experiencing homelessness did not vary significantly across years, ranging from 42 visits per 100 persons per year during 2010–2011 to 40 during 2020–2021. Visit rates for persons experiencing homelessness were higher than rates for persons not experiencing homelessness in all years.</a:t>
            </a:r>
            <a:endParaRPr lang="en-US" dirty="0"/>
          </a:p>
          <a:p>
            <a:pPr defTabSz="931774">
              <a:defRPr/>
            </a:pPr>
            <a:endParaRPr lang="en-US" dirty="0"/>
          </a:p>
        </p:txBody>
      </p:sp>
      <p:sp>
        <p:nvSpPr>
          <p:cNvPr id="4" name="Slide Number Placeholder 3"/>
          <p:cNvSpPr>
            <a:spLocks noGrp="1"/>
          </p:cNvSpPr>
          <p:nvPr>
            <p:ph type="sldNum" sz="quarter" idx="5"/>
          </p:nvPr>
        </p:nvSpPr>
        <p:spPr/>
        <p:txBody>
          <a:bodyPr/>
          <a:lstStyle/>
          <a:p>
            <a:fld id="{C37D7554-D10C-4E29-B8E6-BB7111FA614F}" type="slidenum">
              <a:rPr lang="en-US" smtClean="0"/>
              <a:t>15</a:t>
            </a:fld>
            <a:endParaRPr lang="en-US" dirty="0"/>
          </a:p>
        </p:txBody>
      </p:sp>
    </p:spTree>
    <p:extLst>
      <p:ext uri="{BB962C8B-B14F-4D97-AF65-F5344CB8AC3E}">
        <p14:creationId xmlns:p14="http://schemas.microsoft.com/office/powerpoint/2010/main" val="26361816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3E7EA-B9F2-6195-162A-B6776487D5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C7FD3F-6768-BF2C-93AE-44F9DB5FCE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BEAA4-9C02-F5EC-88D7-E99802CAF9BE}"/>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BD2E06A3-7F69-6A68-70A0-390AFF8E8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AAABB6-226B-4C42-E5F2-E081C2F7E136}"/>
              </a:ext>
            </a:extLst>
          </p:cNvPr>
          <p:cNvSpPr>
            <a:spLocks noGrp="1"/>
          </p:cNvSpPr>
          <p:nvPr>
            <p:ph type="sldNum" sz="quarter" idx="12"/>
          </p:nvPr>
        </p:nvSpPr>
        <p:spPr/>
        <p:txBody>
          <a:bodyPr/>
          <a:lstStyle/>
          <a:p>
            <a:fld id="{265D8DCE-9886-4C21-8BC5-5D2B7F816903}" type="slidenum">
              <a:rPr lang="en-US" smtClean="0"/>
              <a:t>‹#›</a:t>
            </a:fld>
            <a:endParaRPr lang="en-US"/>
          </a:p>
        </p:txBody>
      </p:sp>
      <p:pic>
        <p:nvPicPr>
          <p:cNvPr id="9" name="Picture 8">
            <a:extLst>
              <a:ext uri="{FF2B5EF4-FFF2-40B4-BE49-F238E27FC236}">
                <a16:creationId xmlns:a16="http://schemas.microsoft.com/office/drawing/2014/main" id="{5FDFBDD0-1A37-6B3D-29F6-E2388B7BA5ED}"/>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10" name="Picture 9" descr="A picture containing orange, outdoor object&#10;&#10;AI-generated content may be incorrect.">
            <a:extLst>
              <a:ext uri="{FF2B5EF4-FFF2-40B4-BE49-F238E27FC236}">
                <a16:creationId xmlns:a16="http://schemas.microsoft.com/office/drawing/2014/main" id="{B3AA4541-8998-1E36-8F6C-7EDAC08AB344}"/>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3432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85F8-0719-CF7D-E0A1-52489FFBAC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1613DF-2242-BBB4-9EBB-4D010349ED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F74982-5B0F-BA64-4141-BB640C2FDA4E}"/>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EE372A30-BE82-0409-6439-D7E6CD105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610D66-2316-9CD0-2694-A716B14E4BDC}"/>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2880890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ED9DAE-0337-F0BC-B980-496B6A99E9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5E9143-92C1-78F0-19D6-2262825BA2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AF15A1-0E21-43ED-6A3E-181299D5CEAA}"/>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923CE04A-2852-BB05-EF2C-92A6607B0E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9511D7-A83D-385B-C791-572CC9E45510}"/>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306874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oble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636608" y="804862"/>
            <a:ext cx="3401992" cy="5121375"/>
          </a:xfrm>
          <a:prstGeom prst="rect">
            <a:avLst/>
          </a:prstGeom>
          <a:ln w="28575">
            <a:noFill/>
          </a:ln>
        </p:spPr>
        <p:txBody>
          <a:bodyPr anchor="ctr"/>
          <a:lstStyle>
            <a:lvl1pPr algn="ctr">
              <a:defRPr sz="2400" cap="all" spc="100" baseline="0">
                <a:solidFill>
                  <a:schemeClr val="bg1"/>
                </a:solidFill>
              </a:defRPr>
            </a:lvl1pPr>
          </a:lstStyle>
          <a:p>
            <a:r>
              <a:rPr lang="en-US" dirty="0"/>
              <a:t>Title</a:t>
            </a:r>
          </a:p>
        </p:txBody>
      </p:sp>
      <p:sp>
        <p:nvSpPr>
          <p:cNvPr id="6" name="Content Placeholder 5">
            <a:extLst>
              <a:ext uri="{FF2B5EF4-FFF2-40B4-BE49-F238E27FC236}">
                <a16:creationId xmlns:a16="http://schemas.microsoft.com/office/drawing/2014/main" id="{6F4F9403-8AE5-DF79-EFCF-E99EABB83417}"/>
              </a:ext>
            </a:extLst>
          </p:cNvPr>
          <p:cNvSpPr>
            <a:spLocks noGrp="1"/>
          </p:cNvSpPr>
          <p:nvPr>
            <p:ph sz="quarter" idx="10" hasCustomPrompt="1"/>
          </p:nvPr>
        </p:nvSpPr>
        <p:spPr>
          <a:xfrm>
            <a:off x="5579338" y="804863"/>
            <a:ext cx="5716587" cy="5248276"/>
          </a:xfrm>
          <a:prstGeom prst="rect">
            <a:avLst/>
          </a:prstGeom>
        </p:spPr>
        <p:txBody>
          <a:bodyPr anchor="ctr"/>
          <a:lstStyle>
            <a:lvl1pPr marL="283464" indent="-283464">
              <a:lnSpc>
                <a:spcPct val="125000"/>
              </a:lnSpc>
              <a:spcBef>
                <a:spcPts val="0"/>
              </a:spcBef>
              <a:spcAft>
                <a:spcPts val="600"/>
              </a:spcAft>
              <a:defRPr sz="1800"/>
            </a:lvl1pPr>
            <a:lvl2pPr marL="731520" indent="-283464">
              <a:lnSpc>
                <a:spcPct val="125000"/>
              </a:lnSpc>
              <a:spcBef>
                <a:spcPts val="0"/>
              </a:spcBef>
              <a:spcAft>
                <a:spcPts val="600"/>
              </a:spcAft>
              <a:defRPr sz="1800"/>
            </a:lvl2pPr>
            <a:lvl3pPr marL="1097280" indent="-283464">
              <a:lnSpc>
                <a:spcPct val="125000"/>
              </a:lnSpc>
              <a:spcBef>
                <a:spcPts val="0"/>
              </a:spcBef>
              <a:spcAft>
                <a:spcPts val="600"/>
              </a:spcAft>
              <a:defRPr sz="1800"/>
            </a:lvl3pPr>
            <a:lvl4pPr marL="1463040" indent="-283464">
              <a:lnSpc>
                <a:spcPct val="125000"/>
              </a:lnSpc>
              <a:spcBef>
                <a:spcPts val="0"/>
              </a:spcBef>
              <a:spcAft>
                <a:spcPts val="600"/>
              </a:spcAft>
              <a:defRPr sz="1800"/>
            </a:lvl4pPr>
            <a:lvl5pPr marL="1828800" indent="-283464">
              <a:lnSpc>
                <a:spcPct val="125000"/>
              </a:lnSpc>
              <a:spcBef>
                <a:spcPts val="0"/>
              </a:spcBef>
              <a:spcAft>
                <a:spcPts val="600"/>
              </a:spcAft>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957554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2 Content 2">
    <p:bg>
      <p:bgRef idx="1001">
        <a:schemeClr val="bg1"/>
      </p:bgRef>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6459A5A0-86AD-344B-A0E4-6C55958151EE}"/>
              </a:ext>
              <a:ext uri="{C183D7F6-B498-43B3-948B-1728B52AA6E4}">
                <adec:decorative xmlns:adec="http://schemas.microsoft.com/office/drawing/2017/decorative" val="1"/>
              </a:ext>
            </a:extLst>
          </p:cNvPr>
          <p:cNvCxnSpPr>
            <a:cxnSpLocks/>
          </p:cNvCxnSpPr>
          <p:nvPr userDrawn="1"/>
        </p:nvCxnSpPr>
        <p:spPr>
          <a:xfrm>
            <a:off x="896628" y="0"/>
            <a:ext cx="0" cy="5943600"/>
          </a:xfrm>
          <a:prstGeom prst="line">
            <a:avLst/>
          </a:prstGeom>
          <a:ln w="190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Content Placeholder 7">
            <a:extLst>
              <a:ext uri="{FF2B5EF4-FFF2-40B4-BE49-F238E27FC236}">
                <a16:creationId xmlns:a16="http://schemas.microsoft.com/office/drawing/2014/main" id="{8B0AB10A-3CAB-D4C0-3CB1-401461802BD3}"/>
              </a:ext>
            </a:extLst>
          </p:cNvPr>
          <p:cNvSpPr>
            <a:spLocks noGrp="1"/>
          </p:cNvSpPr>
          <p:nvPr>
            <p:ph sz="quarter" idx="10" hasCustomPrompt="1"/>
          </p:nvPr>
        </p:nvSpPr>
        <p:spPr>
          <a:xfrm>
            <a:off x="1468814" y="2066731"/>
            <a:ext cx="6452876" cy="3867538"/>
          </a:xfrm>
        </p:spPr>
        <p:txBody>
          <a:bodyPr lIns="0">
            <a:normAutofit/>
          </a:bodyPr>
          <a:lstStyle>
            <a:lvl1pPr>
              <a:lnSpc>
                <a:spcPct val="100000"/>
              </a:lnSpc>
              <a:spcAft>
                <a:spcPts val="600"/>
              </a:spcAft>
              <a:defRPr sz="2000"/>
            </a:lvl1pPr>
            <a:lvl2pPr>
              <a:lnSpc>
                <a:spcPct val="100000"/>
              </a:lnSpc>
              <a:spcAft>
                <a:spcPts val="600"/>
              </a:spcAft>
              <a:defRPr sz="2000"/>
            </a:lvl2pPr>
            <a:lvl3pPr>
              <a:lnSpc>
                <a:spcPct val="100000"/>
              </a:lnSpc>
              <a:spcBef>
                <a:spcPts val="1000"/>
              </a:spcBef>
              <a:spcAft>
                <a:spcPts val="600"/>
              </a:spcAft>
              <a:defRPr sz="2000"/>
            </a:lvl3pPr>
            <a:lvl4pPr>
              <a:lnSpc>
                <a:spcPct val="100000"/>
              </a:lnSpc>
              <a:spcAft>
                <a:spcPts val="1200"/>
              </a:spcAft>
              <a:defRPr sz="2000"/>
            </a:lvl4pPr>
            <a:lvl5pP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7">
            <a:extLst>
              <a:ext uri="{FF2B5EF4-FFF2-40B4-BE49-F238E27FC236}">
                <a16:creationId xmlns:a16="http://schemas.microsoft.com/office/drawing/2014/main" id="{7DBA8ADB-B20F-8404-46AB-AF67E25C7C75}"/>
              </a:ext>
            </a:extLst>
          </p:cNvPr>
          <p:cNvSpPr>
            <a:spLocks noGrp="1"/>
          </p:cNvSpPr>
          <p:nvPr>
            <p:ph sz="quarter" idx="11" hasCustomPrompt="1"/>
          </p:nvPr>
        </p:nvSpPr>
        <p:spPr>
          <a:xfrm>
            <a:off x="8169196" y="2066731"/>
            <a:ext cx="3108391" cy="3867538"/>
          </a:xfrm>
        </p:spPr>
        <p:txBody>
          <a:bodyPr lIns="0">
            <a:normAutofit/>
          </a:bodyPr>
          <a:lstStyle>
            <a:lvl1pPr marL="0" indent="0">
              <a:lnSpc>
                <a:spcPct val="100000"/>
              </a:lnSpc>
              <a:spcAft>
                <a:spcPts val="600"/>
              </a:spcAft>
              <a:buNone/>
              <a:defRPr sz="2000"/>
            </a:lvl1pPr>
            <a:lvl2pPr marL="800100" indent="-342900">
              <a:lnSpc>
                <a:spcPct val="100000"/>
              </a:lnSpc>
              <a:spcAft>
                <a:spcPts val="600"/>
              </a:spcAft>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14D5F7-E70A-5F97-5C8F-95B9E1B6D492}"/>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9607665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icture and Content">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68814" y="503852"/>
            <a:ext cx="9808773" cy="1427585"/>
          </a:xfrm>
        </p:spPr>
        <p:txBody>
          <a:bodyPr lIns="0">
            <a:normAutofit/>
          </a:bodyPr>
          <a:lstStyle>
            <a:lvl1pPr>
              <a:defRPr sz="3600"/>
            </a:lvl1pPr>
          </a:lstStyle>
          <a:p>
            <a:r>
              <a:rPr lang="en-US" dirty="0"/>
              <a:t>Click to add title</a:t>
            </a:r>
          </a:p>
        </p:txBody>
      </p:sp>
      <p:sp>
        <p:nvSpPr>
          <p:cNvPr id="8" name="Picture Placeholder 7">
            <a:extLst>
              <a:ext uri="{FF2B5EF4-FFF2-40B4-BE49-F238E27FC236}">
                <a16:creationId xmlns:a16="http://schemas.microsoft.com/office/drawing/2014/main" id="{357912CB-B8F8-1E65-094F-AD3220E6C79C}"/>
              </a:ext>
            </a:extLst>
          </p:cNvPr>
          <p:cNvSpPr>
            <a:spLocks noGrp="1"/>
          </p:cNvSpPr>
          <p:nvPr>
            <p:ph type="pic" sz="quarter" idx="12"/>
          </p:nvPr>
        </p:nvSpPr>
        <p:spPr>
          <a:xfrm>
            <a:off x="1503363" y="2061969"/>
            <a:ext cx="4592637" cy="4805362"/>
          </a:xfrm>
        </p:spPr>
        <p:txBody>
          <a:bodyPr>
            <a:normAutofit/>
          </a:bodyPr>
          <a:lstStyle>
            <a:lvl1pPr marL="0" indent="0" algn="ctr">
              <a:buNone/>
              <a:defRPr sz="2000"/>
            </a:lvl1pPr>
          </a:lstStyle>
          <a:p>
            <a:r>
              <a:rPr lang="en-US"/>
              <a:t>Click icon to add picture</a:t>
            </a:r>
            <a:endParaRPr lang="en-US" dirty="0"/>
          </a:p>
        </p:txBody>
      </p:sp>
      <p:sp>
        <p:nvSpPr>
          <p:cNvPr id="12" name="Content Placeholder 7">
            <a:extLst>
              <a:ext uri="{FF2B5EF4-FFF2-40B4-BE49-F238E27FC236}">
                <a16:creationId xmlns:a16="http://schemas.microsoft.com/office/drawing/2014/main" id="{617CE1C3-9892-2E23-986F-80ABB41823D6}"/>
              </a:ext>
            </a:extLst>
          </p:cNvPr>
          <p:cNvSpPr>
            <a:spLocks noGrp="1"/>
          </p:cNvSpPr>
          <p:nvPr>
            <p:ph sz="quarter" idx="11" hasCustomPrompt="1"/>
          </p:nvPr>
        </p:nvSpPr>
        <p:spPr>
          <a:xfrm>
            <a:off x="6787262" y="2052736"/>
            <a:ext cx="4490320" cy="4800598"/>
          </a:xfrm>
        </p:spPr>
        <p:txBody>
          <a:bodyPr lIns="0">
            <a:normAutofit/>
          </a:bodyPr>
          <a:lstStyle>
            <a:lvl1pPr marL="0" indent="0">
              <a:lnSpc>
                <a:spcPct val="100000"/>
              </a:lnSpc>
              <a:spcBef>
                <a:spcPts val="1000"/>
              </a:spcBef>
              <a:spcAft>
                <a:spcPts val="1200"/>
              </a:spcAft>
              <a:buNone/>
              <a:defRPr sz="2000"/>
            </a:lvl1pPr>
            <a:lvl2pPr marL="800100" indent="-342900">
              <a:lnSpc>
                <a:spcPct val="100000"/>
              </a:lnSpc>
              <a:spcBef>
                <a:spcPts val="1000"/>
              </a:spcBef>
              <a:spcAft>
                <a:spcPts val="1200"/>
              </a:spcAft>
              <a:buFont typeface="Arial" panose="020B0604020202020204" pitchFamily="34" charset="0"/>
              <a:buChar char="•"/>
              <a:defRPr sz="2000"/>
            </a:lvl2pPr>
            <a:lvl3pPr marL="1257300" indent="-342900">
              <a:spcBef>
                <a:spcPts val="1000"/>
              </a:spcBef>
              <a:spcAft>
                <a:spcPts val="1200"/>
              </a:spcAft>
              <a:buFont typeface="Arial" panose="020B0604020202020204" pitchFamily="34" charset="0"/>
              <a:buChar char="•"/>
              <a:defRPr sz="2000"/>
            </a:lvl3pPr>
            <a:lvl4pPr marL="1714500" indent="-342900">
              <a:spcBef>
                <a:spcPts val="1000"/>
              </a:spcBef>
              <a:spcAft>
                <a:spcPts val="1200"/>
              </a:spcAft>
              <a:buFont typeface="Arial" panose="020B0604020202020204" pitchFamily="34" charset="0"/>
              <a:buChar char="•"/>
              <a:defRPr sz="2000"/>
            </a:lvl4pPr>
            <a:lvl5pPr marL="2171700" indent="-342900">
              <a:spcBef>
                <a:spcPts val="100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8809D86D-3DDE-CA24-4CAA-DF6944B9BCBB}"/>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3972562609"/>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1">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B3424C-4925-A7F7-02CD-84526B2E22EF}"/>
              </a:ext>
            </a:extLst>
          </p:cNvPr>
          <p:cNvSpPr>
            <a:spLocks noGrp="1"/>
          </p:cNvSpPr>
          <p:nvPr>
            <p:ph type="title" hasCustomPrompt="1"/>
          </p:nvPr>
        </p:nvSpPr>
        <p:spPr>
          <a:xfrm>
            <a:off x="1455583" y="737115"/>
            <a:ext cx="4640418" cy="5407091"/>
          </a:xfrm>
        </p:spPr>
        <p:txBody>
          <a:bodyPr lIns="0">
            <a:normAutofit/>
          </a:bodyPr>
          <a:lstStyle>
            <a:lvl1pPr>
              <a:defRPr sz="3600"/>
            </a:lvl1pPr>
          </a:lstStyle>
          <a:p>
            <a:r>
              <a:rPr lang="en-US" dirty="0"/>
              <a:t>Click to add title</a:t>
            </a:r>
          </a:p>
        </p:txBody>
      </p:sp>
      <p:sp>
        <p:nvSpPr>
          <p:cNvPr id="2" name="Content Placeholder 7">
            <a:extLst>
              <a:ext uri="{FF2B5EF4-FFF2-40B4-BE49-F238E27FC236}">
                <a16:creationId xmlns:a16="http://schemas.microsoft.com/office/drawing/2014/main" id="{AEA3C42D-C3E7-4F13-63E2-96D7A3B21113}"/>
              </a:ext>
            </a:extLst>
          </p:cNvPr>
          <p:cNvSpPr>
            <a:spLocks noGrp="1"/>
          </p:cNvSpPr>
          <p:nvPr>
            <p:ph sz="quarter" idx="12" hasCustomPrompt="1"/>
          </p:nvPr>
        </p:nvSpPr>
        <p:spPr>
          <a:xfrm>
            <a:off x="6388461" y="737115"/>
            <a:ext cx="4449712" cy="5407091"/>
          </a:xfrm>
        </p:spPr>
        <p:txBody>
          <a:bodyPr lIns="0" tIns="0" rIns="0" bIns="0" anchor="ct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0"/>
              </a:spcBef>
              <a:spcAft>
                <a:spcPts val="1200"/>
              </a:spcAft>
              <a:buFont typeface="Arial" panose="020B0604020202020204" pitchFamily="34" charset="0"/>
              <a:buChar char="•"/>
              <a:defRPr sz="2000"/>
            </a:lvl2pPr>
            <a:lvl3pPr marL="1143000" indent="-228600">
              <a:spcBef>
                <a:spcPts val="0"/>
              </a:spcBef>
              <a:spcAft>
                <a:spcPts val="1200"/>
              </a:spcAft>
              <a:buFont typeface="Arial" panose="020B0604020202020204" pitchFamily="34" charset="0"/>
              <a:buChar char="•"/>
              <a:defRPr sz="2000"/>
            </a:lvl3pPr>
            <a:lvl4pPr marL="1600200" indent="-228600">
              <a:spcBef>
                <a:spcPts val="0"/>
              </a:spcBef>
              <a:spcAft>
                <a:spcPts val="1200"/>
              </a:spcAft>
              <a:buFont typeface="Arial" panose="020B0604020202020204" pitchFamily="34" charset="0"/>
              <a:buChar char="•"/>
              <a:defRPr sz="2000"/>
            </a:lvl4pPr>
            <a:lvl5pPr marL="2057400" indent="-228600">
              <a:spcBef>
                <a:spcPts val="0"/>
              </a:spcBef>
              <a:spcAft>
                <a:spcPts val="1200"/>
              </a:spcAft>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a:extLst>
              <a:ext uri="{FF2B5EF4-FFF2-40B4-BE49-F238E27FC236}">
                <a16:creationId xmlns:a16="http://schemas.microsoft.com/office/drawing/2014/main" id="{4E9F5D75-1D8F-F695-81F8-4A6D0C678215}"/>
              </a:ext>
            </a:extLst>
          </p:cNvPr>
          <p:cNvSpPr>
            <a:spLocks noGrp="1"/>
          </p:cNvSpPr>
          <p:nvPr>
            <p:ph type="sldNum" sz="quarter" idx="15"/>
          </p:nvPr>
        </p:nvSpPr>
        <p:spPr>
          <a:xfrm>
            <a:off x="412136" y="5943601"/>
            <a:ext cx="968983" cy="651912"/>
          </a:xfrm>
        </p:spPr>
        <p:txBody>
          <a:bodyPr/>
          <a:lstStyle/>
          <a:p>
            <a:fld id="{18D65601-5AE2-46FC-B138-694DDD2B510D}" type="slidenum">
              <a:rPr lang="en-US" smtClean="0"/>
              <a:pPr/>
              <a:t>‹#›</a:t>
            </a:fld>
            <a:endParaRPr lang="en-US" dirty="0"/>
          </a:p>
        </p:txBody>
      </p:sp>
    </p:spTree>
    <p:extLst>
      <p:ext uri="{BB962C8B-B14F-4D97-AF65-F5344CB8AC3E}">
        <p14:creationId xmlns:p14="http://schemas.microsoft.com/office/powerpoint/2010/main" val="290322462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9E5BD-4DD7-D128-52DD-440582A3AE71}"/>
              </a:ext>
            </a:extLst>
          </p:cNvPr>
          <p:cNvSpPr>
            <a:spLocks noGrp="1"/>
          </p:cNvSpPr>
          <p:nvPr>
            <p:ph type="title"/>
          </p:nvPr>
        </p:nvSpPr>
        <p:spPr/>
        <p:txBody>
          <a:bodyPr/>
          <a:lstStyle>
            <a:lvl1pPr>
              <a:defRPr b="1">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7507D34-A2C9-CACA-BFE1-DE51CA9A0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45C35-AFCA-C8F9-E22D-72B3BEAEEC35}"/>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656AF705-6195-11CB-93AC-465693EB7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A53F4-2B51-9AC4-0CCD-F4A3E6FF74D3}"/>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270328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4C3A-4E15-9B93-8212-97B2BC6B50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4A60110-8565-8290-478D-C1F8C79143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38D1CF-D573-1AE6-473D-7F897E1B133A}"/>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6D4EA4E5-F85A-6A0D-6951-B9E0ED3EBD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B511D-9711-97FE-A7E3-4FC86B274176}"/>
              </a:ext>
            </a:extLst>
          </p:cNvPr>
          <p:cNvSpPr>
            <a:spLocks noGrp="1"/>
          </p:cNvSpPr>
          <p:nvPr>
            <p:ph type="sldNum" sz="quarter" idx="12"/>
          </p:nvPr>
        </p:nvSpPr>
        <p:spPr/>
        <p:txBody>
          <a:bodyPr/>
          <a:lstStyle/>
          <a:p>
            <a:fld id="{265D8DCE-9886-4C21-8BC5-5D2B7F816903}" type="slidenum">
              <a:rPr lang="en-US" smtClean="0"/>
              <a:t>‹#›</a:t>
            </a:fld>
            <a:endParaRPr lang="en-US"/>
          </a:p>
        </p:txBody>
      </p:sp>
      <p:pic>
        <p:nvPicPr>
          <p:cNvPr id="7" name="Picture 6">
            <a:extLst>
              <a:ext uri="{FF2B5EF4-FFF2-40B4-BE49-F238E27FC236}">
                <a16:creationId xmlns:a16="http://schemas.microsoft.com/office/drawing/2014/main" id="{4D11B73B-A21A-58A0-ACAC-B6F72D149B0E}"/>
              </a:ext>
            </a:extLst>
          </p:cNvPr>
          <p:cNvPicPr>
            <a:picLocks noChangeAspect="1"/>
          </p:cNvPicPr>
          <p:nvPr userDrawn="1"/>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E85D9E06-9C79-5B80-4A6D-060DCBD585DC}"/>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34861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C9BF8-78A3-04BC-85E7-AB2D6E2F34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B2BD44-99F8-134B-B96E-B09DEEA058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2354D2-C39E-7628-C2C7-1E26F84491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1F8297-533D-B55E-1287-3AD65609C39E}"/>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6" name="Footer Placeholder 5">
            <a:extLst>
              <a:ext uri="{FF2B5EF4-FFF2-40B4-BE49-F238E27FC236}">
                <a16:creationId xmlns:a16="http://schemas.microsoft.com/office/drawing/2014/main" id="{FB4115A1-6DE0-CC77-254E-3F71B1039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5C9E92-63C0-D252-2687-73D150132803}"/>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1818807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1AE10-2DAD-C1C8-7B9F-FB0454589B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E300B9-2BD4-B6F3-933A-2C2739124F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B0BA07-13E8-F000-23CE-161D87CB4D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461960-9044-F3CD-ECDD-C76FF97F4F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8CE4C3-B675-B304-B0F2-21B33B1C41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1D507E-62EC-033D-CFD1-E245D5E6E9E1}"/>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8" name="Footer Placeholder 7">
            <a:extLst>
              <a:ext uri="{FF2B5EF4-FFF2-40B4-BE49-F238E27FC236}">
                <a16:creationId xmlns:a16="http://schemas.microsoft.com/office/drawing/2014/main" id="{8C7C4FD3-93C8-2C67-A56A-9F8F3152D4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AB28B08-2A50-62CC-9A0B-0EC4FE68E8B6}"/>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480209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83FD3-E778-1FC8-0F36-7B7A9AE7D8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DDABB5-F6E6-A89E-F045-2A4AB0D3E879}"/>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4" name="Footer Placeholder 3">
            <a:extLst>
              <a:ext uri="{FF2B5EF4-FFF2-40B4-BE49-F238E27FC236}">
                <a16:creationId xmlns:a16="http://schemas.microsoft.com/office/drawing/2014/main" id="{0B70BC6E-8DB3-A868-BAA2-ECCB201FEF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DDC642-E024-3D93-AE7B-6400EE6A1BC9}"/>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3030733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B47D0E-AA17-4456-4ED1-D9E5FA33FF9E}"/>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3" name="Footer Placeholder 2">
            <a:extLst>
              <a:ext uri="{FF2B5EF4-FFF2-40B4-BE49-F238E27FC236}">
                <a16:creationId xmlns:a16="http://schemas.microsoft.com/office/drawing/2014/main" id="{DA02BE2A-A90B-5AF1-E6CE-7783F7E911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C72E8D-2A76-AC36-53A6-20E1F574C9B8}"/>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1938066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6C09-F9CA-7C4C-14AA-40371707F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856F14-2A4E-7F40-1EC2-5D41F9D109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759037-699A-9C25-8675-5B1C0DA453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47569D-84A0-2447-55E8-D8C427915E3E}"/>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6" name="Footer Placeholder 5">
            <a:extLst>
              <a:ext uri="{FF2B5EF4-FFF2-40B4-BE49-F238E27FC236}">
                <a16:creationId xmlns:a16="http://schemas.microsoft.com/office/drawing/2014/main" id="{5E9BE320-346B-7835-A672-78D23C72E0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05266-F4D4-FA55-B544-52A5413A5ABE}"/>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110356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5BB46-7331-22C7-842A-3048F7553B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6F9D89-332C-FC11-5757-A431A6A13C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E3BA9-9AF3-D406-E246-2EF43708A7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B82499-9FD4-950E-18DC-99E70299AD36}"/>
              </a:ext>
            </a:extLst>
          </p:cNvPr>
          <p:cNvSpPr>
            <a:spLocks noGrp="1"/>
          </p:cNvSpPr>
          <p:nvPr>
            <p:ph type="dt" sz="half" idx="10"/>
          </p:nvPr>
        </p:nvSpPr>
        <p:spPr/>
        <p:txBody>
          <a:bodyPr/>
          <a:lstStyle/>
          <a:p>
            <a:fld id="{25FF9322-6C76-4BA5-9F6E-5FD15157682C}" type="datetimeFigureOut">
              <a:rPr lang="en-US" smtClean="0"/>
              <a:t>4/21/2026</a:t>
            </a:fld>
            <a:endParaRPr lang="en-US"/>
          </a:p>
        </p:txBody>
      </p:sp>
      <p:sp>
        <p:nvSpPr>
          <p:cNvPr id="6" name="Footer Placeholder 5">
            <a:extLst>
              <a:ext uri="{FF2B5EF4-FFF2-40B4-BE49-F238E27FC236}">
                <a16:creationId xmlns:a16="http://schemas.microsoft.com/office/drawing/2014/main" id="{77B6314B-175C-5026-3E6B-E16D5DBF81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FA758-AACE-27A6-CC81-A3E3E9588519}"/>
              </a:ext>
            </a:extLst>
          </p:cNvPr>
          <p:cNvSpPr>
            <a:spLocks noGrp="1"/>
          </p:cNvSpPr>
          <p:nvPr>
            <p:ph type="sldNum" sz="quarter" idx="12"/>
          </p:nvPr>
        </p:nvSpPr>
        <p:spPr/>
        <p:txBody>
          <a:bodyPr/>
          <a:lstStyle/>
          <a:p>
            <a:fld id="{265D8DCE-9886-4C21-8BC5-5D2B7F816903}" type="slidenum">
              <a:rPr lang="en-US" smtClean="0"/>
              <a:t>‹#›</a:t>
            </a:fld>
            <a:endParaRPr lang="en-US"/>
          </a:p>
        </p:txBody>
      </p:sp>
    </p:spTree>
    <p:extLst>
      <p:ext uri="{BB962C8B-B14F-4D97-AF65-F5344CB8AC3E}">
        <p14:creationId xmlns:p14="http://schemas.microsoft.com/office/powerpoint/2010/main" val="2749073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A14013-706C-891F-40BC-3AB424AC1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1DDFAD3-42CA-6501-7817-12E44DFB1D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6FD8A9F-F386-5A14-C60A-261743C7F5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5FF9322-6C76-4BA5-9F6E-5FD15157682C}" type="datetimeFigureOut">
              <a:rPr lang="en-US" smtClean="0"/>
              <a:t>4/21/2026</a:t>
            </a:fld>
            <a:endParaRPr lang="en-US"/>
          </a:p>
        </p:txBody>
      </p:sp>
      <p:sp>
        <p:nvSpPr>
          <p:cNvPr id="5" name="Footer Placeholder 4">
            <a:extLst>
              <a:ext uri="{FF2B5EF4-FFF2-40B4-BE49-F238E27FC236}">
                <a16:creationId xmlns:a16="http://schemas.microsoft.com/office/drawing/2014/main" id="{D4C7A460-F58D-CD02-944B-2E1DC34352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4F66D89-602F-E291-87F3-F6057A4A93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5D8DCE-9886-4C21-8BC5-5D2B7F816903}" type="slidenum">
              <a:rPr lang="en-US" smtClean="0"/>
              <a:t>‹#›</a:t>
            </a:fld>
            <a:endParaRPr lang="en-US"/>
          </a:p>
        </p:txBody>
      </p:sp>
      <p:pic>
        <p:nvPicPr>
          <p:cNvPr id="7" name="Picture 6" descr="Logo&#10;&#10;AI-generated content may be incorrect.">
            <a:extLst>
              <a:ext uri="{FF2B5EF4-FFF2-40B4-BE49-F238E27FC236}">
                <a16:creationId xmlns:a16="http://schemas.microsoft.com/office/drawing/2014/main" id="{B804114C-8B67-F6B9-14E4-E59F02A4BCD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1063025" y="5875434"/>
            <a:ext cx="990440" cy="846041"/>
          </a:xfrm>
          <a:prstGeom prst="rect">
            <a:avLst/>
          </a:prstGeom>
        </p:spPr>
      </p:pic>
    </p:spTree>
    <p:extLst>
      <p:ext uri="{BB962C8B-B14F-4D97-AF65-F5344CB8AC3E}">
        <p14:creationId xmlns:p14="http://schemas.microsoft.com/office/powerpoint/2010/main" val="252957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Lst>
  <p:txStyles>
    <p:titleStyle>
      <a:lvl1pPr algn="l" defTabSz="914400" rtl="0" eaLnBrk="1" latinLnBrk="0" hangingPunct="1">
        <a:lnSpc>
          <a:spcPct val="90000"/>
        </a:lnSpc>
        <a:spcBef>
          <a:spcPct val="0"/>
        </a:spcBef>
        <a:buNone/>
        <a:defRPr lang="en-US" sz="4400" b="1" kern="1200" dirty="0">
          <a:solidFill>
            <a:schemeClr val="accent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6.xml"/><Relationship Id="rId7" Type="http://schemas.openxmlformats.org/officeDocument/2006/relationships/image" Target="../media/image2.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bing.com/ck/a?!&amp;&amp;p=4c91ff48d6a3a87dd1766c4906c69db436c014b6890cdb084b1984dfbe48e392JmltdHM9MTc3NTk1MjAwMA&amp;ptn=3&amp;ver=2&amp;hsh=4&amp;fclid=119674ae-bf8d-6e0f-16bf-6773be256f53&amp;psq=hud+homeless+definition&amp;u=a1aHR0cHM6Ly93d3cuZWNmci5nb3YvY3VycmVudC90aXRsZS0yNC9zdWJ0aXRsZS1CL2NoYXB0ZXItVi9zdWJjaGFwdGVyLUMvcGFydC01NzYvc3VicGFydC1BL3NlY3Rpb24tNTc2LjI&amp;ntb=1"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hyperlink" Target="mailto:Tamara.Stewart@mshc.com" TargetMode="External"/><Relationship Id="rId5" Type="http://schemas.openxmlformats.org/officeDocument/2006/relationships/image" Target="../media/image32.svg"/><Relationship Id="rId4" Type="http://schemas.openxmlformats.org/officeDocument/2006/relationships/image" Target="../media/image31.sv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AI-generated content may be incorrect.">
            <a:extLst>
              <a:ext uri="{FF2B5EF4-FFF2-40B4-BE49-F238E27FC236}">
                <a16:creationId xmlns:a16="http://schemas.microsoft.com/office/drawing/2014/main" id="{E1FEF6B1-220A-A7FE-1A4D-F6AA03540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4" name="Picture 3" descr="Icon&#10;&#10;AI-generated content may be incorrect.">
            <a:extLst>
              <a:ext uri="{FF2B5EF4-FFF2-40B4-BE49-F238E27FC236}">
                <a16:creationId xmlns:a16="http://schemas.microsoft.com/office/drawing/2014/main" id="{BB519548-6B49-BF1B-3CE8-B71A74453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5" name="Picture 4" descr="Text, logo&#10;&#10;AI-generated content may be incorrect.">
            <a:extLst>
              <a:ext uri="{FF2B5EF4-FFF2-40B4-BE49-F238E27FC236}">
                <a16:creationId xmlns:a16="http://schemas.microsoft.com/office/drawing/2014/main" id="{4BF399B8-E3C7-0CC6-DD33-E47633B71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pic>
        <p:nvPicPr>
          <p:cNvPr id="6" name="Picture 5">
            <a:extLst>
              <a:ext uri="{FF2B5EF4-FFF2-40B4-BE49-F238E27FC236}">
                <a16:creationId xmlns:a16="http://schemas.microsoft.com/office/drawing/2014/main" id="{FF58C2C0-8AB8-F783-477A-B88918D060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2614" y="0"/>
            <a:ext cx="8028492" cy="6858000"/>
          </a:xfrm>
          <a:prstGeom prst="rect">
            <a:avLst/>
          </a:prstGeom>
        </p:spPr>
      </p:pic>
      <p:sp>
        <p:nvSpPr>
          <p:cNvPr id="7" name="Rectangle 6">
            <a:extLst>
              <a:ext uri="{FF2B5EF4-FFF2-40B4-BE49-F238E27FC236}">
                <a16:creationId xmlns:a16="http://schemas.microsoft.com/office/drawing/2014/main" id="{CA598590-628D-7A6C-C394-850C1A55C61E}"/>
              </a:ext>
            </a:extLst>
          </p:cNvPr>
          <p:cNvSpPr/>
          <p:nvPr/>
        </p:nvSpPr>
        <p:spPr>
          <a:xfrm>
            <a:off x="10831398" y="4194927"/>
            <a:ext cx="2375554"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5A1B42-FB97-6F14-E100-912EE80472BC}"/>
              </a:ext>
            </a:extLst>
          </p:cNvPr>
          <p:cNvSpPr/>
          <p:nvPr/>
        </p:nvSpPr>
        <p:spPr>
          <a:xfrm>
            <a:off x="8255552" y="-325650"/>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DF33026-9893-C151-6730-B3C72D4A6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573751" y="-2204206"/>
            <a:ext cx="4419517" cy="6309140"/>
          </a:xfrm>
          <a:prstGeom prst="rect">
            <a:avLst/>
          </a:prstGeom>
        </p:spPr>
      </p:pic>
      <p:sp>
        <p:nvSpPr>
          <p:cNvPr id="10" name="Rectangle 9">
            <a:extLst>
              <a:ext uri="{FF2B5EF4-FFF2-40B4-BE49-F238E27FC236}">
                <a16:creationId xmlns:a16="http://schemas.microsoft.com/office/drawing/2014/main" id="{2C91E6DD-21D2-AC7F-115E-86F74E6D27DF}"/>
              </a:ext>
            </a:extLst>
          </p:cNvPr>
          <p:cNvSpPr/>
          <p:nvPr/>
        </p:nvSpPr>
        <p:spPr>
          <a:xfrm>
            <a:off x="-1641776" y="4879516"/>
            <a:ext cx="4244390" cy="245096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orange, outdoor object&#10;&#10;AI-generated content may be incorrect.">
            <a:extLst>
              <a:ext uri="{FF2B5EF4-FFF2-40B4-BE49-F238E27FC236}">
                <a16:creationId xmlns:a16="http://schemas.microsoft.com/office/drawing/2014/main" id="{64854531-B400-6E94-F095-A4DEDC7B2F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992009" y="2205452"/>
            <a:ext cx="4465629" cy="6374970"/>
          </a:xfrm>
          <a:prstGeom prst="rect">
            <a:avLst/>
          </a:prstGeom>
        </p:spPr>
      </p:pic>
    </p:spTree>
    <p:extLst>
      <p:ext uri="{BB962C8B-B14F-4D97-AF65-F5344CB8AC3E}">
        <p14:creationId xmlns:p14="http://schemas.microsoft.com/office/powerpoint/2010/main" val="13695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1500"/>
                                        <p:tgtEl>
                                          <p:spTgt spid="3"/>
                                        </p:tgtEl>
                                      </p:cBhvr>
                                    </p:animEffect>
                                  </p:childTnLst>
                                </p:cTn>
                              </p:par>
                              <p:par>
                                <p:cTn id="8" presetID="31" presetClass="entr" presetSubtype="0"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p:cTn id="10" dur="1250" fill="hold"/>
                                        <p:tgtEl>
                                          <p:spTgt spid="4"/>
                                        </p:tgtEl>
                                        <p:attrNameLst>
                                          <p:attrName>ppt_w</p:attrName>
                                        </p:attrNameLst>
                                      </p:cBhvr>
                                      <p:tavLst>
                                        <p:tav tm="0">
                                          <p:val>
                                            <p:fltVal val="0"/>
                                          </p:val>
                                        </p:tav>
                                        <p:tav tm="100000">
                                          <p:val>
                                            <p:strVal val="#ppt_w"/>
                                          </p:val>
                                        </p:tav>
                                      </p:tavLst>
                                    </p:anim>
                                    <p:anim calcmode="lin" valueType="num">
                                      <p:cBhvr>
                                        <p:cTn id="11" dur="1250" fill="hold"/>
                                        <p:tgtEl>
                                          <p:spTgt spid="4"/>
                                        </p:tgtEl>
                                        <p:attrNameLst>
                                          <p:attrName>ppt_h</p:attrName>
                                        </p:attrNameLst>
                                      </p:cBhvr>
                                      <p:tavLst>
                                        <p:tav tm="0">
                                          <p:val>
                                            <p:fltVal val="0"/>
                                          </p:val>
                                        </p:tav>
                                        <p:tav tm="100000">
                                          <p:val>
                                            <p:strVal val="#ppt_h"/>
                                          </p:val>
                                        </p:tav>
                                      </p:tavLst>
                                    </p:anim>
                                    <p:anim calcmode="lin" valueType="num">
                                      <p:cBhvr>
                                        <p:cTn id="12" dur="1250" fill="hold"/>
                                        <p:tgtEl>
                                          <p:spTgt spid="4"/>
                                        </p:tgtEl>
                                        <p:attrNameLst>
                                          <p:attrName>style.rotation</p:attrName>
                                        </p:attrNameLst>
                                      </p:cBhvr>
                                      <p:tavLst>
                                        <p:tav tm="0">
                                          <p:val>
                                            <p:fltVal val="90"/>
                                          </p:val>
                                        </p:tav>
                                        <p:tav tm="100000">
                                          <p:val>
                                            <p:fltVal val="0"/>
                                          </p:val>
                                        </p:tav>
                                      </p:tavLst>
                                    </p:anim>
                                    <p:animEffect transition="in" filter="fade">
                                      <p:cBhvr>
                                        <p:cTn id="13" dur="1250"/>
                                        <p:tgtEl>
                                          <p:spTgt spid="4"/>
                                        </p:tgtEl>
                                      </p:cBhvr>
                                    </p:animEffect>
                                  </p:childTnLst>
                                </p:cTn>
                              </p:par>
                              <p:par>
                                <p:cTn id="14" presetID="42" presetClass="entr" presetSubtype="0" fill="hold" nodeType="withEffect">
                                  <p:stCondLst>
                                    <p:cond delay="15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5D5FF-FA62-A113-D06E-3BD0AAEA28A7}"/>
              </a:ext>
            </a:extLst>
          </p:cNvPr>
          <p:cNvSpPr>
            <a:spLocks noGrp="1"/>
          </p:cNvSpPr>
          <p:nvPr>
            <p:ph type="title"/>
          </p:nvPr>
        </p:nvSpPr>
        <p:spPr>
          <a:xfrm>
            <a:off x="838200" y="63817"/>
            <a:ext cx="10515600" cy="1325563"/>
          </a:xfrm>
        </p:spPr>
        <p:txBody>
          <a:bodyPr/>
          <a:lstStyle/>
          <a:p>
            <a:r>
              <a:rPr lang="en-US" dirty="0"/>
              <a:t>Step 1: Determine the Need</a:t>
            </a:r>
          </a:p>
        </p:txBody>
      </p:sp>
      <p:graphicFrame>
        <p:nvGraphicFramePr>
          <p:cNvPr id="4" name="Content Placeholder 3">
            <a:extLst>
              <a:ext uri="{FF2B5EF4-FFF2-40B4-BE49-F238E27FC236}">
                <a16:creationId xmlns:a16="http://schemas.microsoft.com/office/drawing/2014/main" id="{9FCC48E5-267F-17B7-2235-34445D2C0E52}"/>
              </a:ext>
            </a:extLst>
          </p:cNvPr>
          <p:cNvGraphicFramePr>
            <a:graphicFrameLocks noGrp="1"/>
          </p:cNvGraphicFramePr>
          <p:nvPr>
            <p:ph idx="1"/>
            <p:extLst>
              <p:ext uri="{D42A27DB-BD31-4B8C-83A1-F6EECF244321}">
                <p14:modId xmlns:p14="http://schemas.microsoft.com/office/powerpoint/2010/main" val="3411446461"/>
              </p:ext>
            </p:extLst>
          </p:nvPr>
        </p:nvGraphicFramePr>
        <p:xfrm>
          <a:off x="838200" y="1062808"/>
          <a:ext cx="10265227" cy="5364468"/>
        </p:xfrm>
        <a:graphic>
          <a:graphicData uri="http://schemas.openxmlformats.org/drawingml/2006/table">
            <a:tbl>
              <a:tblPr firstRow="1" bandRow="1">
                <a:tableStyleId>{9D7B26C5-4107-4FEC-AEDC-1716B250A1EF}</a:tableStyleId>
              </a:tblPr>
              <a:tblGrid>
                <a:gridCol w="1710871">
                  <a:extLst>
                    <a:ext uri="{9D8B030D-6E8A-4147-A177-3AD203B41FA5}">
                      <a16:colId xmlns:a16="http://schemas.microsoft.com/office/drawing/2014/main" val="2271895928"/>
                    </a:ext>
                  </a:extLst>
                </a:gridCol>
                <a:gridCol w="1710871">
                  <a:extLst>
                    <a:ext uri="{9D8B030D-6E8A-4147-A177-3AD203B41FA5}">
                      <a16:colId xmlns:a16="http://schemas.microsoft.com/office/drawing/2014/main" val="3516720480"/>
                    </a:ext>
                  </a:extLst>
                </a:gridCol>
                <a:gridCol w="1710871">
                  <a:extLst>
                    <a:ext uri="{9D8B030D-6E8A-4147-A177-3AD203B41FA5}">
                      <a16:colId xmlns:a16="http://schemas.microsoft.com/office/drawing/2014/main" val="2288328692"/>
                    </a:ext>
                  </a:extLst>
                </a:gridCol>
                <a:gridCol w="1690043">
                  <a:extLst>
                    <a:ext uri="{9D8B030D-6E8A-4147-A177-3AD203B41FA5}">
                      <a16:colId xmlns:a16="http://schemas.microsoft.com/office/drawing/2014/main" val="3422563622"/>
                    </a:ext>
                  </a:extLst>
                </a:gridCol>
                <a:gridCol w="1726599">
                  <a:extLst>
                    <a:ext uri="{9D8B030D-6E8A-4147-A177-3AD203B41FA5}">
                      <a16:colId xmlns:a16="http://schemas.microsoft.com/office/drawing/2014/main" val="1678652603"/>
                    </a:ext>
                  </a:extLst>
                </a:gridCol>
                <a:gridCol w="1715972">
                  <a:extLst>
                    <a:ext uri="{9D8B030D-6E8A-4147-A177-3AD203B41FA5}">
                      <a16:colId xmlns:a16="http://schemas.microsoft.com/office/drawing/2014/main" val="2612594386"/>
                    </a:ext>
                  </a:extLst>
                </a:gridCol>
              </a:tblGrid>
              <a:tr h="624840">
                <a:tc>
                  <a:txBody>
                    <a:bodyPr/>
                    <a:lstStyle/>
                    <a:p>
                      <a:r>
                        <a:rPr lang="en-US" sz="1800" dirty="0"/>
                        <a:t>Population</a:t>
                      </a:r>
                    </a:p>
                  </a:txBody>
                  <a:tcPr marL="89263" marR="89263" marT="44631" marB="44631"/>
                </a:tc>
                <a:tc>
                  <a:txBody>
                    <a:bodyPr/>
                    <a:lstStyle/>
                    <a:p>
                      <a:r>
                        <a:rPr lang="en-US" sz="1800" b="1" dirty="0"/>
                        <a:t>Total</a:t>
                      </a:r>
                    </a:p>
                  </a:txBody>
                  <a:tcPr marL="89263" marR="89263" marT="44631" marB="44631"/>
                </a:tc>
                <a:tc>
                  <a:txBody>
                    <a:bodyPr/>
                    <a:lstStyle/>
                    <a:p>
                      <a:r>
                        <a:rPr lang="en-US" sz="1800" dirty="0"/>
                        <a:t>Sheltered</a:t>
                      </a:r>
                    </a:p>
                  </a:txBody>
                  <a:tcPr marL="89263" marR="89263" marT="44631" marB="44631"/>
                </a:tc>
                <a:tc>
                  <a:txBody>
                    <a:bodyPr/>
                    <a:lstStyle/>
                    <a:p>
                      <a:r>
                        <a:rPr lang="en-US" sz="1800" dirty="0"/>
                        <a:t>Unsheltered</a:t>
                      </a:r>
                    </a:p>
                  </a:txBody>
                  <a:tcPr marL="89263" marR="89263" marT="44631" marB="44631"/>
                </a:tc>
                <a:tc>
                  <a:txBody>
                    <a:bodyPr/>
                    <a:lstStyle/>
                    <a:p>
                      <a:r>
                        <a:rPr lang="en-US" sz="1800" dirty="0"/>
                        <a:t>Other Unhoused </a:t>
                      </a:r>
                    </a:p>
                  </a:txBody>
                  <a:tcPr marL="89263" marR="89263" marT="44631" marB="44631"/>
                </a:tc>
                <a:tc>
                  <a:txBody>
                    <a:bodyPr/>
                    <a:lstStyle/>
                    <a:p>
                      <a:r>
                        <a:rPr lang="en-US" sz="1800" b="1" dirty="0"/>
                        <a:t>Region </a:t>
                      </a:r>
                    </a:p>
                  </a:txBody>
                  <a:tcPr marL="89263" marR="89263" marT="44631" marB="44631"/>
                </a:tc>
                <a:extLst>
                  <a:ext uri="{0D108BD9-81ED-4DB2-BD59-A6C34878D82A}">
                    <a16:rowId xmlns:a16="http://schemas.microsoft.com/office/drawing/2014/main" val="2042643084"/>
                  </a:ext>
                </a:extLst>
              </a:tr>
              <a:tr h="362010">
                <a:tc>
                  <a:txBody>
                    <a:bodyPr/>
                    <a:lstStyle/>
                    <a:p>
                      <a:r>
                        <a:rPr lang="en-US" sz="1800" b="1" dirty="0"/>
                        <a:t>Overall</a:t>
                      </a:r>
                    </a:p>
                  </a:txBody>
                  <a:tcPr marL="89263" marR="89263" marT="44631" marB="44631"/>
                </a:tc>
                <a:tc>
                  <a:txBody>
                    <a:bodyPr/>
                    <a:lstStyle/>
                    <a:p>
                      <a:r>
                        <a:rPr lang="en-US" sz="1800" b="1" dirty="0"/>
                        <a:t>1058</a:t>
                      </a:r>
                    </a:p>
                  </a:txBody>
                  <a:tcPr marL="89263" marR="89263" marT="44631" marB="44631"/>
                </a:tc>
                <a:tc>
                  <a:txBody>
                    <a:bodyPr/>
                    <a:lstStyle/>
                    <a:p>
                      <a:r>
                        <a:rPr lang="en-US" sz="1800" b="1" dirty="0"/>
                        <a:t>354</a:t>
                      </a:r>
                    </a:p>
                  </a:txBody>
                  <a:tcPr marL="89263" marR="89263" marT="44631" marB="44631"/>
                </a:tc>
                <a:tc>
                  <a:txBody>
                    <a:bodyPr/>
                    <a:lstStyle/>
                    <a:p>
                      <a:r>
                        <a:rPr lang="en-US" sz="1800" b="1" dirty="0"/>
                        <a:t>214</a:t>
                      </a:r>
                    </a:p>
                  </a:txBody>
                  <a:tcPr marL="89263" marR="89263" marT="44631" marB="44631"/>
                </a:tc>
                <a:tc>
                  <a:txBody>
                    <a:bodyPr/>
                    <a:lstStyle/>
                    <a:p>
                      <a:r>
                        <a:rPr lang="en-US" sz="1800" b="1" dirty="0"/>
                        <a:t>490</a:t>
                      </a:r>
                    </a:p>
                  </a:txBody>
                  <a:tcPr marL="89263" marR="89263" marT="44631" marB="44631"/>
                </a:tc>
                <a:tc>
                  <a:txBody>
                    <a:bodyPr/>
                    <a:lstStyle/>
                    <a:p>
                      <a:r>
                        <a:rPr lang="en-US" sz="1800" b="1" dirty="0"/>
                        <a:t>Statewide</a:t>
                      </a:r>
                    </a:p>
                  </a:txBody>
                  <a:tcPr marL="89263" marR="89263" marT="44631" marB="44631"/>
                </a:tc>
                <a:extLst>
                  <a:ext uri="{0D108BD9-81ED-4DB2-BD59-A6C34878D82A}">
                    <a16:rowId xmlns:a16="http://schemas.microsoft.com/office/drawing/2014/main" val="2241611971"/>
                  </a:ext>
                </a:extLst>
              </a:tr>
              <a:tr h="362010">
                <a:tc>
                  <a:txBody>
                    <a:bodyPr/>
                    <a:lstStyle/>
                    <a:p>
                      <a:r>
                        <a:rPr lang="en-US" sz="1800" dirty="0"/>
                        <a:t>Individuals</a:t>
                      </a:r>
                    </a:p>
                  </a:txBody>
                  <a:tcPr marL="89263" marR="89263" marT="44631" marB="44631"/>
                </a:tc>
                <a:tc>
                  <a:txBody>
                    <a:bodyPr/>
                    <a:lstStyle/>
                    <a:p>
                      <a:r>
                        <a:rPr lang="en-US" sz="1800" b="1" dirty="0">
                          <a:solidFill>
                            <a:schemeClr val="accent1">
                              <a:lumMod val="60000"/>
                              <a:lumOff val="40000"/>
                            </a:schemeClr>
                          </a:solidFill>
                        </a:rPr>
                        <a:t>213</a:t>
                      </a:r>
                    </a:p>
                  </a:txBody>
                  <a:tcPr marL="89263" marR="89263" marT="44631" marB="44631"/>
                </a:tc>
                <a:tc>
                  <a:txBody>
                    <a:bodyPr/>
                    <a:lstStyle/>
                    <a:p>
                      <a:r>
                        <a:rPr lang="en-US" sz="1800" dirty="0">
                          <a:solidFill>
                            <a:schemeClr val="accent1">
                              <a:lumMod val="60000"/>
                              <a:lumOff val="40000"/>
                            </a:schemeClr>
                          </a:solidFill>
                        </a:rPr>
                        <a:t>13</a:t>
                      </a:r>
                    </a:p>
                  </a:txBody>
                  <a:tcPr marL="89263" marR="89263" marT="44631" marB="44631"/>
                </a:tc>
                <a:tc>
                  <a:txBody>
                    <a:bodyPr/>
                    <a:lstStyle/>
                    <a:p>
                      <a:r>
                        <a:rPr lang="en-US" sz="1800" dirty="0">
                          <a:solidFill>
                            <a:schemeClr val="accent1">
                              <a:lumMod val="60000"/>
                              <a:lumOff val="40000"/>
                            </a:schemeClr>
                          </a:solidFill>
                        </a:rPr>
                        <a:t>83</a:t>
                      </a:r>
                    </a:p>
                  </a:txBody>
                  <a:tcPr marL="89263" marR="89263" marT="44631" marB="44631"/>
                </a:tc>
                <a:tc>
                  <a:txBody>
                    <a:bodyPr/>
                    <a:lstStyle/>
                    <a:p>
                      <a:r>
                        <a:rPr lang="en-US" sz="1800" dirty="0">
                          <a:solidFill>
                            <a:schemeClr val="accent1">
                              <a:lumMod val="60000"/>
                              <a:lumOff val="40000"/>
                            </a:schemeClr>
                          </a:solidFill>
                        </a:rPr>
                        <a:t>117</a:t>
                      </a:r>
                    </a:p>
                  </a:txBody>
                  <a:tcPr marL="89263" marR="89263" marT="44631" marB="44631"/>
                </a:tc>
                <a:tc>
                  <a:txBody>
                    <a:bodyPr/>
                    <a:lstStyle/>
                    <a:p>
                      <a:r>
                        <a:rPr lang="en-US" sz="1800" b="1" dirty="0">
                          <a:solidFill>
                            <a:schemeClr val="accent1">
                              <a:lumMod val="60000"/>
                              <a:lumOff val="40000"/>
                            </a:schemeClr>
                          </a:solidFill>
                        </a:rPr>
                        <a:t>North MS</a:t>
                      </a:r>
                    </a:p>
                  </a:txBody>
                  <a:tcPr marL="89263" marR="89263" marT="44631" marB="44631"/>
                </a:tc>
                <a:extLst>
                  <a:ext uri="{0D108BD9-81ED-4DB2-BD59-A6C34878D82A}">
                    <a16:rowId xmlns:a16="http://schemas.microsoft.com/office/drawing/2014/main" val="296507576"/>
                  </a:ext>
                </a:extLst>
              </a:tr>
              <a:tr h="357051">
                <a:tc>
                  <a:txBody>
                    <a:bodyPr/>
                    <a:lstStyle/>
                    <a:p>
                      <a:endParaRPr lang="en-US" sz="1800" dirty="0"/>
                    </a:p>
                  </a:txBody>
                  <a:tcPr marL="89263" marR="89263" marT="44631" marB="44631"/>
                </a:tc>
                <a:tc>
                  <a:txBody>
                    <a:bodyPr/>
                    <a:lstStyle/>
                    <a:p>
                      <a:r>
                        <a:rPr lang="en-US" sz="1800" b="1" dirty="0">
                          <a:solidFill>
                            <a:schemeClr val="accent2"/>
                          </a:solidFill>
                        </a:rPr>
                        <a:t>63</a:t>
                      </a:r>
                    </a:p>
                  </a:txBody>
                  <a:tcPr marL="89263" marR="89263" marT="44631" marB="44631"/>
                </a:tc>
                <a:tc>
                  <a:txBody>
                    <a:bodyPr/>
                    <a:lstStyle/>
                    <a:p>
                      <a:r>
                        <a:rPr lang="en-US" sz="1800" dirty="0">
                          <a:solidFill>
                            <a:schemeClr val="accent2"/>
                          </a:solidFill>
                        </a:rPr>
                        <a:t>6</a:t>
                      </a:r>
                    </a:p>
                  </a:txBody>
                  <a:tcPr marL="89263" marR="89263" marT="44631" marB="44631"/>
                </a:tc>
                <a:tc>
                  <a:txBody>
                    <a:bodyPr/>
                    <a:lstStyle/>
                    <a:p>
                      <a:r>
                        <a:rPr lang="en-US" sz="1800" dirty="0">
                          <a:solidFill>
                            <a:schemeClr val="accent2"/>
                          </a:solidFill>
                        </a:rPr>
                        <a:t>11</a:t>
                      </a:r>
                    </a:p>
                  </a:txBody>
                  <a:tcPr marL="89263" marR="89263" marT="44631" marB="44631"/>
                </a:tc>
                <a:tc>
                  <a:txBody>
                    <a:bodyPr/>
                    <a:lstStyle/>
                    <a:p>
                      <a:r>
                        <a:rPr lang="en-US" sz="1800" dirty="0">
                          <a:solidFill>
                            <a:schemeClr val="accent2"/>
                          </a:solidFill>
                        </a:rPr>
                        <a:t>46</a:t>
                      </a:r>
                    </a:p>
                  </a:txBody>
                  <a:tcPr marL="89263" marR="89263" marT="44631" marB="44631"/>
                </a:tc>
                <a:tc>
                  <a:txBody>
                    <a:bodyPr/>
                    <a:lstStyle/>
                    <a:p>
                      <a:r>
                        <a:rPr lang="en-US" sz="1800" b="1" dirty="0">
                          <a:solidFill>
                            <a:schemeClr val="accent2"/>
                          </a:solidFill>
                        </a:rPr>
                        <a:t>Central MS</a:t>
                      </a:r>
                    </a:p>
                  </a:txBody>
                  <a:tcPr marL="89263" marR="89263" marT="44631" marB="44631"/>
                </a:tc>
                <a:extLst>
                  <a:ext uri="{0D108BD9-81ED-4DB2-BD59-A6C34878D82A}">
                    <a16:rowId xmlns:a16="http://schemas.microsoft.com/office/drawing/2014/main" val="512508082"/>
                  </a:ext>
                </a:extLst>
              </a:tr>
              <a:tr h="362010">
                <a:tc>
                  <a:txBody>
                    <a:bodyPr/>
                    <a:lstStyle/>
                    <a:p>
                      <a:endParaRPr lang="en-US" sz="1800" dirty="0"/>
                    </a:p>
                  </a:txBody>
                  <a:tcPr marL="89263" marR="89263" marT="44631" marB="44631"/>
                </a:tc>
                <a:tc>
                  <a:txBody>
                    <a:bodyPr/>
                    <a:lstStyle/>
                    <a:p>
                      <a:r>
                        <a:rPr lang="en-US" sz="1800" b="1" dirty="0"/>
                        <a:t>176</a:t>
                      </a:r>
                    </a:p>
                  </a:txBody>
                  <a:tcPr marL="89263" marR="89263" marT="44631" marB="44631"/>
                </a:tc>
                <a:tc>
                  <a:txBody>
                    <a:bodyPr/>
                    <a:lstStyle/>
                    <a:p>
                      <a:r>
                        <a:rPr lang="en-US" sz="1800" dirty="0"/>
                        <a:t>2</a:t>
                      </a:r>
                    </a:p>
                  </a:txBody>
                  <a:tcPr marL="89263" marR="89263" marT="44631" marB="44631"/>
                </a:tc>
                <a:tc>
                  <a:txBody>
                    <a:bodyPr/>
                    <a:lstStyle/>
                    <a:p>
                      <a:r>
                        <a:rPr lang="en-US" sz="1800" dirty="0"/>
                        <a:t>86</a:t>
                      </a:r>
                    </a:p>
                  </a:txBody>
                  <a:tcPr marL="89263" marR="89263" marT="44631" marB="44631"/>
                </a:tc>
                <a:tc>
                  <a:txBody>
                    <a:bodyPr/>
                    <a:lstStyle/>
                    <a:p>
                      <a:r>
                        <a:rPr lang="en-US" sz="1800" dirty="0"/>
                        <a:t>88</a:t>
                      </a:r>
                    </a:p>
                  </a:txBody>
                  <a:tcPr marL="89263" marR="89263" marT="44631" marB="44631"/>
                </a:tc>
                <a:tc>
                  <a:txBody>
                    <a:bodyPr/>
                    <a:lstStyle/>
                    <a:p>
                      <a:r>
                        <a:rPr lang="en-US" sz="1800" b="1" dirty="0"/>
                        <a:t>South MS</a:t>
                      </a:r>
                    </a:p>
                  </a:txBody>
                  <a:tcPr marL="89263" marR="89263" marT="44631" marB="44631"/>
                </a:tc>
                <a:extLst>
                  <a:ext uri="{0D108BD9-81ED-4DB2-BD59-A6C34878D82A}">
                    <a16:rowId xmlns:a16="http://schemas.microsoft.com/office/drawing/2014/main" val="2359319927"/>
                  </a:ext>
                </a:extLst>
              </a:tr>
              <a:tr h="362010">
                <a:tc>
                  <a:txBody>
                    <a:bodyPr/>
                    <a:lstStyle/>
                    <a:p>
                      <a:r>
                        <a:rPr lang="en-US" sz="1800" dirty="0"/>
                        <a:t>Families</a:t>
                      </a:r>
                    </a:p>
                  </a:txBody>
                  <a:tcPr marL="89263" marR="89263" marT="44631" marB="44631"/>
                </a:tc>
                <a:tc>
                  <a:txBody>
                    <a:bodyPr/>
                    <a:lstStyle/>
                    <a:p>
                      <a:r>
                        <a:rPr lang="en-US" sz="1800" b="1" dirty="0">
                          <a:solidFill>
                            <a:schemeClr val="accent1">
                              <a:lumMod val="60000"/>
                              <a:lumOff val="40000"/>
                            </a:schemeClr>
                          </a:solidFill>
                        </a:rPr>
                        <a:t>18</a:t>
                      </a:r>
                    </a:p>
                  </a:txBody>
                  <a:tcPr marL="89263" marR="89263" marT="44631" marB="44631"/>
                </a:tc>
                <a:tc>
                  <a:txBody>
                    <a:bodyPr/>
                    <a:lstStyle/>
                    <a:p>
                      <a:r>
                        <a:rPr lang="en-US" sz="1800" dirty="0">
                          <a:solidFill>
                            <a:schemeClr val="accent1">
                              <a:lumMod val="60000"/>
                              <a:lumOff val="40000"/>
                            </a:schemeClr>
                          </a:solidFill>
                        </a:rPr>
                        <a:t>2</a:t>
                      </a:r>
                    </a:p>
                  </a:txBody>
                  <a:tcPr marL="89263" marR="89263" marT="44631" marB="44631"/>
                </a:tc>
                <a:tc>
                  <a:txBody>
                    <a:bodyPr/>
                    <a:lstStyle/>
                    <a:p>
                      <a:r>
                        <a:rPr lang="en-US" sz="1800" dirty="0">
                          <a:solidFill>
                            <a:schemeClr val="accent1">
                              <a:lumMod val="60000"/>
                              <a:lumOff val="40000"/>
                            </a:schemeClr>
                          </a:solidFill>
                        </a:rPr>
                        <a:t>4</a:t>
                      </a:r>
                    </a:p>
                  </a:txBody>
                  <a:tcPr marL="89263" marR="89263" marT="44631" marB="44631"/>
                </a:tc>
                <a:tc>
                  <a:txBody>
                    <a:bodyPr/>
                    <a:lstStyle/>
                    <a:p>
                      <a:r>
                        <a:rPr lang="en-US" sz="1800" dirty="0">
                          <a:solidFill>
                            <a:schemeClr val="accent1">
                              <a:lumMod val="60000"/>
                              <a:lumOff val="40000"/>
                            </a:schemeClr>
                          </a:solidFill>
                        </a:rPr>
                        <a:t>12</a:t>
                      </a:r>
                    </a:p>
                  </a:txBody>
                  <a:tcPr marL="89263" marR="89263" marT="44631" marB="446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lumMod val="60000"/>
                              <a:lumOff val="40000"/>
                            </a:schemeClr>
                          </a:solidFill>
                        </a:rPr>
                        <a:t>North MS</a:t>
                      </a:r>
                    </a:p>
                  </a:txBody>
                  <a:tcPr marL="89263" marR="89263" marT="44631" marB="44631"/>
                </a:tc>
                <a:extLst>
                  <a:ext uri="{0D108BD9-81ED-4DB2-BD59-A6C34878D82A}">
                    <a16:rowId xmlns:a16="http://schemas.microsoft.com/office/drawing/2014/main" val="2701018489"/>
                  </a:ext>
                </a:extLst>
              </a:tr>
              <a:tr h="362010">
                <a:tc>
                  <a:txBody>
                    <a:bodyPr/>
                    <a:lstStyle/>
                    <a:p>
                      <a:endParaRPr lang="en-US" sz="1800" dirty="0"/>
                    </a:p>
                  </a:txBody>
                  <a:tcPr marL="89263" marR="89263" marT="44631" marB="44631"/>
                </a:tc>
                <a:tc>
                  <a:txBody>
                    <a:bodyPr/>
                    <a:lstStyle/>
                    <a:p>
                      <a:r>
                        <a:rPr lang="en-US" sz="1800" b="1" dirty="0">
                          <a:solidFill>
                            <a:schemeClr val="accent2"/>
                          </a:solidFill>
                        </a:rPr>
                        <a:t>19</a:t>
                      </a:r>
                    </a:p>
                  </a:txBody>
                  <a:tcPr marL="89263" marR="89263" marT="44631" marB="44631"/>
                </a:tc>
                <a:tc>
                  <a:txBody>
                    <a:bodyPr/>
                    <a:lstStyle/>
                    <a:p>
                      <a:r>
                        <a:rPr lang="en-US" sz="1800" dirty="0">
                          <a:solidFill>
                            <a:schemeClr val="accent2"/>
                          </a:solidFill>
                        </a:rPr>
                        <a:t>2</a:t>
                      </a:r>
                    </a:p>
                  </a:txBody>
                  <a:tcPr marL="89263" marR="89263" marT="44631" marB="44631"/>
                </a:tc>
                <a:tc>
                  <a:txBody>
                    <a:bodyPr/>
                    <a:lstStyle/>
                    <a:p>
                      <a:r>
                        <a:rPr lang="en-US" sz="1800" dirty="0">
                          <a:solidFill>
                            <a:schemeClr val="accent2"/>
                          </a:solidFill>
                        </a:rPr>
                        <a:t>7</a:t>
                      </a:r>
                    </a:p>
                  </a:txBody>
                  <a:tcPr marL="89263" marR="89263" marT="44631" marB="44631"/>
                </a:tc>
                <a:tc>
                  <a:txBody>
                    <a:bodyPr/>
                    <a:lstStyle/>
                    <a:p>
                      <a:r>
                        <a:rPr lang="en-US" sz="1800" dirty="0">
                          <a:solidFill>
                            <a:schemeClr val="accent2"/>
                          </a:solidFill>
                        </a:rPr>
                        <a:t>10</a:t>
                      </a:r>
                    </a:p>
                  </a:txBody>
                  <a:tcPr marL="89263" marR="89263" marT="44631" marB="44631"/>
                </a:tc>
                <a:tc>
                  <a:txBody>
                    <a:bodyPr/>
                    <a:lstStyle/>
                    <a:p>
                      <a:r>
                        <a:rPr lang="en-US" sz="1800" b="1" dirty="0">
                          <a:solidFill>
                            <a:schemeClr val="accent2"/>
                          </a:solidFill>
                        </a:rPr>
                        <a:t>Central MS</a:t>
                      </a:r>
                    </a:p>
                  </a:txBody>
                  <a:tcPr marL="89263" marR="89263" marT="44631" marB="44631"/>
                </a:tc>
                <a:extLst>
                  <a:ext uri="{0D108BD9-81ED-4DB2-BD59-A6C34878D82A}">
                    <a16:rowId xmlns:a16="http://schemas.microsoft.com/office/drawing/2014/main" val="4014830457"/>
                  </a:ext>
                </a:extLst>
              </a:tr>
              <a:tr h="362010">
                <a:tc>
                  <a:txBody>
                    <a:bodyPr/>
                    <a:lstStyle/>
                    <a:p>
                      <a:endParaRPr lang="en-US" sz="1800" dirty="0"/>
                    </a:p>
                  </a:txBody>
                  <a:tcPr marL="89263" marR="89263" marT="44631" marB="44631"/>
                </a:tc>
                <a:tc>
                  <a:txBody>
                    <a:bodyPr/>
                    <a:lstStyle/>
                    <a:p>
                      <a:r>
                        <a:rPr lang="en-US" sz="1800" b="1" dirty="0"/>
                        <a:t>43</a:t>
                      </a:r>
                    </a:p>
                  </a:txBody>
                  <a:tcPr marL="89263" marR="89263" marT="44631" marB="44631"/>
                </a:tc>
                <a:tc>
                  <a:txBody>
                    <a:bodyPr/>
                    <a:lstStyle/>
                    <a:p>
                      <a:r>
                        <a:rPr lang="en-US" sz="1800" dirty="0"/>
                        <a:t>3</a:t>
                      </a:r>
                    </a:p>
                  </a:txBody>
                  <a:tcPr marL="89263" marR="89263" marT="44631" marB="44631"/>
                </a:tc>
                <a:tc>
                  <a:txBody>
                    <a:bodyPr/>
                    <a:lstStyle/>
                    <a:p>
                      <a:r>
                        <a:rPr lang="en-US" sz="1800" dirty="0"/>
                        <a:t>17</a:t>
                      </a:r>
                    </a:p>
                  </a:txBody>
                  <a:tcPr marL="89263" marR="89263" marT="44631" marB="44631"/>
                </a:tc>
                <a:tc>
                  <a:txBody>
                    <a:bodyPr/>
                    <a:lstStyle/>
                    <a:p>
                      <a:r>
                        <a:rPr lang="en-US" sz="1800" dirty="0"/>
                        <a:t>23</a:t>
                      </a:r>
                    </a:p>
                  </a:txBody>
                  <a:tcPr marL="89263" marR="89263" marT="44631" marB="44631"/>
                </a:tc>
                <a:tc>
                  <a:txBody>
                    <a:bodyPr/>
                    <a:lstStyle/>
                    <a:p>
                      <a:r>
                        <a:rPr lang="en-US" sz="1800" b="1" dirty="0"/>
                        <a:t>South MS</a:t>
                      </a:r>
                    </a:p>
                  </a:txBody>
                  <a:tcPr marL="89263" marR="89263" marT="44631" marB="44631"/>
                </a:tc>
                <a:extLst>
                  <a:ext uri="{0D108BD9-81ED-4DB2-BD59-A6C34878D82A}">
                    <a16:rowId xmlns:a16="http://schemas.microsoft.com/office/drawing/2014/main" val="684777892"/>
                  </a:ext>
                </a:extLst>
              </a:tr>
              <a:tr h="362010">
                <a:tc>
                  <a:txBody>
                    <a:bodyPr/>
                    <a:lstStyle/>
                    <a:p>
                      <a:r>
                        <a:rPr lang="en-US" sz="1800" dirty="0"/>
                        <a:t>MAOI</a:t>
                      </a:r>
                    </a:p>
                  </a:txBody>
                  <a:tcPr marL="89263" marR="89263" marT="44631" marB="44631"/>
                </a:tc>
                <a:tc>
                  <a:txBody>
                    <a:bodyPr/>
                    <a:lstStyle/>
                    <a:p>
                      <a:r>
                        <a:rPr lang="en-US" sz="1800" b="1" dirty="0">
                          <a:solidFill>
                            <a:schemeClr val="accent1">
                              <a:lumMod val="60000"/>
                              <a:lumOff val="40000"/>
                            </a:schemeClr>
                          </a:solidFill>
                        </a:rPr>
                        <a:t>142</a:t>
                      </a:r>
                    </a:p>
                  </a:txBody>
                  <a:tcPr marL="89263" marR="89263" marT="44631" marB="44631"/>
                </a:tc>
                <a:tc>
                  <a:txBody>
                    <a:bodyPr/>
                    <a:lstStyle/>
                    <a:p>
                      <a:r>
                        <a:rPr lang="en-US" sz="1800" dirty="0">
                          <a:solidFill>
                            <a:schemeClr val="accent1">
                              <a:lumMod val="60000"/>
                              <a:lumOff val="40000"/>
                            </a:schemeClr>
                          </a:solidFill>
                        </a:rPr>
                        <a:t>121</a:t>
                      </a:r>
                    </a:p>
                  </a:txBody>
                  <a:tcPr marL="89263" marR="89263" marT="44631" marB="44631"/>
                </a:tc>
                <a:tc>
                  <a:txBody>
                    <a:bodyPr/>
                    <a:lstStyle/>
                    <a:p>
                      <a:endParaRPr lang="en-US" sz="1800" dirty="0">
                        <a:solidFill>
                          <a:schemeClr val="accent1">
                            <a:lumMod val="60000"/>
                            <a:lumOff val="40000"/>
                          </a:schemeClr>
                        </a:solidFill>
                      </a:endParaRPr>
                    </a:p>
                  </a:txBody>
                  <a:tcPr marL="89263" marR="89263" marT="44631" marB="44631"/>
                </a:tc>
                <a:tc>
                  <a:txBody>
                    <a:bodyPr/>
                    <a:lstStyle/>
                    <a:p>
                      <a:r>
                        <a:rPr lang="en-US" sz="1800" dirty="0">
                          <a:solidFill>
                            <a:schemeClr val="accent1">
                              <a:lumMod val="60000"/>
                              <a:lumOff val="40000"/>
                            </a:schemeClr>
                          </a:solidFill>
                        </a:rPr>
                        <a:t>21</a:t>
                      </a:r>
                    </a:p>
                  </a:txBody>
                  <a:tcPr marL="89263" marR="89263" marT="44631" marB="446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lumMod val="60000"/>
                              <a:lumOff val="40000"/>
                            </a:schemeClr>
                          </a:solidFill>
                        </a:rPr>
                        <a:t>North MS</a:t>
                      </a:r>
                    </a:p>
                  </a:txBody>
                  <a:tcPr marL="89263" marR="89263" marT="44631" marB="44631"/>
                </a:tc>
                <a:extLst>
                  <a:ext uri="{0D108BD9-81ED-4DB2-BD59-A6C34878D82A}">
                    <a16:rowId xmlns:a16="http://schemas.microsoft.com/office/drawing/2014/main" val="386835796"/>
                  </a:ext>
                </a:extLst>
              </a:tr>
              <a:tr h="362010">
                <a:tc>
                  <a:txBody>
                    <a:bodyPr/>
                    <a:lstStyle/>
                    <a:p>
                      <a:endParaRPr lang="en-US" sz="1800" dirty="0"/>
                    </a:p>
                  </a:txBody>
                  <a:tcPr marL="89263" marR="89263" marT="44631" marB="44631"/>
                </a:tc>
                <a:tc>
                  <a:txBody>
                    <a:bodyPr/>
                    <a:lstStyle/>
                    <a:p>
                      <a:r>
                        <a:rPr lang="en-US" sz="1800" b="1" dirty="0">
                          <a:solidFill>
                            <a:schemeClr val="accent2"/>
                          </a:solidFill>
                        </a:rPr>
                        <a:t>268</a:t>
                      </a:r>
                    </a:p>
                  </a:txBody>
                  <a:tcPr marL="89263" marR="89263" marT="44631" marB="44631"/>
                </a:tc>
                <a:tc>
                  <a:txBody>
                    <a:bodyPr/>
                    <a:lstStyle/>
                    <a:p>
                      <a:pPr marL="0" algn="l" defTabSz="914400" rtl="0" eaLnBrk="1" latinLnBrk="0" hangingPunct="1"/>
                      <a:r>
                        <a:rPr lang="en-US" sz="1800" kern="1200" dirty="0">
                          <a:solidFill>
                            <a:schemeClr val="accent2"/>
                          </a:solidFill>
                          <a:latin typeface="+mn-lt"/>
                          <a:ea typeface="+mn-ea"/>
                          <a:cs typeface="+mn-cs"/>
                        </a:rPr>
                        <a:t>139</a:t>
                      </a:r>
                    </a:p>
                  </a:txBody>
                  <a:tcPr marL="89263" marR="89263" marT="44631" marB="44631"/>
                </a:tc>
                <a:tc>
                  <a:txBody>
                    <a:bodyPr/>
                    <a:lstStyle/>
                    <a:p>
                      <a:pPr marL="0" algn="l" defTabSz="914400" rtl="0" eaLnBrk="1" latinLnBrk="0" hangingPunct="1"/>
                      <a:endParaRPr lang="en-US" sz="1800" kern="1200" dirty="0">
                        <a:solidFill>
                          <a:schemeClr val="accent2"/>
                        </a:solidFill>
                        <a:latin typeface="+mn-lt"/>
                        <a:ea typeface="+mn-ea"/>
                        <a:cs typeface="+mn-cs"/>
                      </a:endParaRPr>
                    </a:p>
                  </a:txBody>
                  <a:tcPr marL="89263" marR="89263" marT="44631" marB="44631"/>
                </a:tc>
                <a:tc>
                  <a:txBody>
                    <a:bodyPr/>
                    <a:lstStyle/>
                    <a:p>
                      <a:pPr marL="0" algn="l" defTabSz="914400" rtl="0" eaLnBrk="1" latinLnBrk="0" hangingPunct="1"/>
                      <a:r>
                        <a:rPr lang="en-US" sz="1800" kern="1200" dirty="0">
                          <a:solidFill>
                            <a:schemeClr val="accent2"/>
                          </a:solidFill>
                          <a:latin typeface="+mn-lt"/>
                          <a:ea typeface="+mn-ea"/>
                          <a:cs typeface="+mn-cs"/>
                        </a:rPr>
                        <a:t>129</a:t>
                      </a:r>
                    </a:p>
                  </a:txBody>
                  <a:tcPr marL="89263" marR="89263" marT="44631" marB="446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2"/>
                          </a:solidFill>
                        </a:rPr>
                        <a:t>Central MS </a:t>
                      </a:r>
                    </a:p>
                  </a:txBody>
                  <a:tcPr marL="89263" marR="89263" marT="44631" marB="44631"/>
                </a:tc>
                <a:extLst>
                  <a:ext uri="{0D108BD9-81ED-4DB2-BD59-A6C34878D82A}">
                    <a16:rowId xmlns:a16="http://schemas.microsoft.com/office/drawing/2014/main" val="1355677274"/>
                  </a:ext>
                </a:extLst>
              </a:tr>
              <a:tr h="362010">
                <a:tc>
                  <a:txBody>
                    <a:bodyPr/>
                    <a:lstStyle/>
                    <a:p>
                      <a:endParaRPr lang="en-US" sz="1800" dirty="0"/>
                    </a:p>
                  </a:txBody>
                  <a:tcPr marL="89263" marR="89263" marT="44631" marB="44631"/>
                </a:tc>
                <a:tc>
                  <a:txBody>
                    <a:bodyPr/>
                    <a:lstStyle/>
                    <a:p>
                      <a:r>
                        <a:rPr lang="en-US" sz="1800" b="1" dirty="0"/>
                        <a:t>106</a:t>
                      </a:r>
                    </a:p>
                  </a:txBody>
                  <a:tcPr marL="89263" marR="89263" marT="44631" marB="44631"/>
                </a:tc>
                <a:tc>
                  <a:txBody>
                    <a:bodyPr/>
                    <a:lstStyle/>
                    <a:p>
                      <a:r>
                        <a:rPr lang="en-US" sz="1800" dirty="0"/>
                        <a:t>65</a:t>
                      </a:r>
                    </a:p>
                  </a:txBody>
                  <a:tcPr marL="89263" marR="89263" marT="44631" marB="44631"/>
                </a:tc>
                <a:tc>
                  <a:txBody>
                    <a:bodyPr/>
                    <a:lstStyle/>
                    <a:p>
                      <a:endParaRPr lang="en-US" sz="1800" dirty="0"/>
                    </a:p>
                  </a:txBody>
                  <a:tcPr marL="89263" marR="89263" marT="44631" marB="44631"/>
                </a:tc>
                <a:tc>
                  <a:txBody>
                    <a:bodyPr/>
                    <a:lstStyle/>
                    <a:p>
                      <a:r>
                        <a:rPr lang="en-US" sz="1800" dirty="0"/>
                        <a:t>41</a:t>
                      </a:r>
                    </a:p>
                  </a:txBody>
                  <a:tcPr marL="89263" marR="89263" marT="44631" marB="44631"/>
                </a:tc>
                <a:tc>
                  <a:txBody>
                    <a:bodyPr/>
                    <a:lstStyle/>
                    <a:p>
                      <a:r>
                        <a:rPr lang="en-US" sz="1800" b="1" dirty="0"/>
                        <a:t>South MS</a:t>
                      </a:r>
                    </a:p>
                  </a:txBody>
                  <a:tcPr marL="89263" marR="89263" marT="44631" marB="44631"/>
                </a:tc>
                <a:extLst>
                  <a:ext uri="{0D108BD9-81ED-4DB2-BD59-A6C34878D82A}">
                    <a16:rowId xmlns:a16="http://schemas.microsoft.com/office/drawing/2014/main" val="1258233301"/>
                  </a:ext>
                </a:extLst>
              </a:tr>
              <a:tr h="362010">
                <a:tc>
                  <a:txBody>
                    <a:bodyPr/>
                    <a:lstStyle/>
                    <a:p>
                      <a:r>
                        <a:rPr lang="en-US" sz="1800" dirty="0"/>
                        <a:t>Veterans</a:t>
                      </a:r>
                    </a:p>
                  </a:txBody>
                  <a:tcPr marL="89263" marR="89263" marT="44631" marB="44631"/>
                </a:tc>
                <a:tc>
                  <a:txBody>
                    <a:bodyPr/>
                    <a:lstStyle/>
                    <a:p>
                      <a:r>
                        <a:rPr lang="en-US" sz="1800" b="1" dirty="0">
                          <a:solidFill>
                            <a:schemeClr val="accent1">
                              <a:lumMod val="60000"/>
                              <a:lumOff val="40000"/>
                            </a:schemeClr>
                          </a:solidFill>
                        </a:rPr>
                        <a:t>3</a:t>
                      </a:r>
                    </a:p>
                  </a:txBody>
                  <a:tcPr marL="89263" marR="89263" marT="44631" marB="44631"/>
                </a:tc>
                <a:tc>
                  <a:txBody>
                    <a:bodyPr/>
                    <a:lstStyle/>
                    <a:p>
                      <a:r>
                        <a:rPr lang="en-US" sz="1800" dirty="0">
                          <a:solidFill>
                            <a:schemeClr val="accent1">
                              <a:lumMod val="60000"/>
                              <a:lumOff val="40000"/>
                            </a:schemeClr>
                          </a:solidFill>
                        </a:rPr>
                        <a:t>1</a:t>
                      </a:r>
                    </a:p>
                  </a:txBody>
                  <a:tcPr marL="89263" marR="89263" marT="44631" marB="44631"/>
                </a:tc>
                <a:tc>
                  <a:txBody>
                    <a:bodyPr/>
                    <a:lstStyle/>
                    <a:p>
                      <a:r>
                        <a:rPr lang="en-US" sz="1800" dirty="0">
                          <a:solidFill>
                            <a:schemeClr val="accent1">
                              <a:lumMod val="60000"/>
                              <a:lumOff val="40000"/>
                            </a:schemeClr>
                          </a:solidFill>
                        </a:rPr>
                        <a:t>2</a:t>
                      </a:r>
                    </a:p>
                  </a:txBody>
                  <a:tcPr marL="89263" marR="89263" marT="44631" marB="44631"/>
                </a:tc>
                <a:tc>
                  <a:txBody>
                    <a:bodyPr/>
                    <a:lstStyle/>
                    <a:p>
                      <a:r>
                        <a:rPr lang="en-US" sz="1800" dirty="0">
                          <a:solidFill>
                            <a:schemeClr val="accent1">
                              <a:lumMod val="60000"/>
                              <a:lumOff val="40000"/>
                            </a:schemeClr>
                          </a:solidFill>
                        </a:rPr>
                        <a:t>0</a:t>
                      </a:r>
                    </a:p>
                  </a:txBody>
                  <a:tcPr marL="89263" marR="89263" marT="44631" marB="4463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accent1">
                              <a:lumMod val="60000"/>
                              <a:lumOff val="40000"/>
                            </a:schemeClr>
                          </a:solidFill>
                        </a:rPr>
                        <a:t>North MS</a:t>
                      </a:r>
                    </a:p>
                  </a:txBody>
                  <a:tcPr marL="89263" marR="89263" marT="44631" marB="44631"/>
                </a:tc>
                <a:extLst>
                  <a:ext uri="{0D108BD9-81ED-4DB2-BD59-A6C34878D82A}">
                    <a16:rowId xmlns:a16="http://schemas.microsoft.com/office/drawing/2014/main" val="2458373681"/>
                  </a:ext>
                </a:extLst>
              </a:tr>
              <a:tr h="362010">
                <a:tc>
                  <a:txBody>
                    <a:bodyPr/>
                    <a:lstStyle/>
                    <a:p>
                      <a:endParaRPr lang="en-US" sz="1800" dirty="0">
                        <a:solidFill>
                          <a:schemeClr val="accent2"/>
                        </a:solidFill>
                      </a:endParaRPr>
                    </a:p>
                  </a:txBody>
                  <a:tcPr marL="89263" marR="89263" marT="44631" marB="44631"/>
                </a:tc>
                <a:tc>
                  <a:txBody>
                    <a:bodyPr/>
                    <a:lstStyle/>
                    <a:p>
                      <a:r>
                        <a:rPr lang="en-US" sz="1800" b="1" dirty="0">
                          <a:solidFill>
                            <a:schemeClr val="accent2"/>
                          </a:solidFill>
                        </a:rPr>
                        <a:t>3</a:t>
                      </a:r>
                    </a:p>
                  </a:txBody>
                  <a:tcPr marL="89263" marR="89263" marT="44631" marB="44631"/>
                </a:tc>
                <a:tc>
                  <a:txBody>
                    <a:bodyPr/>
                    <a:lstStyle/>
                    <a:p>
                      <a:r>
                        <a:rPr lang="en-US" sz="1800" dirty="0">
                          <a:solidFill>
                            <a:schemeClr val="accent2"/>
                          </a:solidFill>
                        </a:rPr>
                        <a:t>0</a:t>
                      </a:r>
                    </a:p>
                  </a:txBody>
                  <a:tcPr marL="89263" marR="89263" marT="44631" marB="44631"/>
                </a:tc>
                <a:tc>
                  <a:txBody>
                    <a:bodyPr/>
                    <a:lstStyle/>
                    <a:p>
                      <a:r>
                        <a:rPr lang="en-US" sz="1800" dirty="0">
                          <a:solidFill>
                            <a:schemeClr val="accent2"/>
                          </a:solidFill>
                        </a:rPr>
                        <a:t>0</a:t>
                      </a:r>
                    </a:p>
                  </a:txBody>
                  <a:tcPr marL="89263" marR="89263" marT="44631" marB="44631"/>
                </a:tc>
                <a:tc>
                  <a:txBody>
                    <a:bodyPr/>
                    <a:lstStyle/>
                    <a:p>
                      <a:r>
                        <a:rPr lang="en-US" sz="1800" dirty="0">
                          <a:solidFill>
                            <a:schemeClr val="accent2"/>
                          </a:solidFill>
                        </a:rPr>
                        <a:t>3</a:t>
                      </a:r>
                    </a:p>
                  </a:txBody>
                  <a:tcPr marL="89263" marR="89263" marT="44631" marB="44631"/>
                </a:tc>
                <a:tc>
                  <a:txBody>
                    <a:bodyPr/>
                    <a:lstStyle/>
                    <a:p>
                      <a:r>
                        <a:rPr lang="en-US" sz="1800" b="1" dirty="0">
                          <a:solidFill>
                            <a:schemeClr val="accent2"/>
                          </a:solidFill>
                        </a:rPr>
                        <a:t>Central MS</a:t>
                      </a:r>
                    </a:p>
                  </a:txBody>
                  <a:tcPr marL="89263" marR="89263" marT="44631" marB="44631"/>
                </a:tc>
                <a:extLst>
                  <a:ext uri="{0D108BD9-81ED-4DB2-BD59-A6C34878D82A}">
                    <a16:rowId xmlns:a16="http://schemas.microsoft.com/office/drawing/2014/main" val="3259689398"/>
                  </a:ext>
                </a:extLst>
              </a:tr>
              <a:tr h="362010">
                <a:tc>
                  <a:txBody>
                    <a:bodyPr/>
                    <a:lstStyle/>
                    <a:p>
                      <a:endParaRPr lang="en-US" sz="1800" dirty="0"/>
                    </a:p>
                  </a:txBody>
                  <a:tcPr marL="89263" marR="89263" marT="44631" marB="44631"/>
                </a:tc>
                <a:tc>
                  <a:txBody>
                    <a:bodyPr/>
                    <a:lstStyle/>
                    <a:p>
                      <a:r>
                        <a:rPr lang="en-US" sz="1800" b="1" dirty="0"/>
                        <a:t>4</a:t>
                      </a:r>
                    </a:p>
                  </a:txBody>
                  <a:tcPr marL="89263" marR="89263" marT="44631" marB="44631"/>
                </a:tc>
                <a:tc>
                  <a:txBody>
                    <a:bodyPr/>
                    <a:lstStyle/>
                    <a:p>
                      <a:r>
                        <a:rPr lang="en-US" sz="1800" dirty="0"/>
                        <a:t>0</a:t>
                      </a:r>
                    </a:p>
                  </a:txBody>
                  <a:tcPr marL="89263" marR="89263" marT="44631" marB="44631"/>
                </a:tc>
                <a:tc>
                  <a:txBody>
                    <a:bodyPr/>
                    <a:lstStyle/>
                    <a:p>
                      <a:r>
                        <a:rPr lang="en-US" sz="1800" dirty="0"/>
                        <a:t>4</a:t>
                      </a:r>
                    </a:p>
                  </a:txBody>
                  <a:tcPr marL="89263" marR="89263" marT="44631" marB="44631"/>
                </a:tc>
                <a:tc>
                  <a:txBody>
                    <a:bodyPr/>
                    <a:lstStyle/>
                    <a:p>
                      <a:r>
                        <a:rPr lang="en-US" sz="1800" dirty="0"/>
                        <a:t>0</a:t>
                      </a:r>
                    </a:p>
                  </a:txBody>
                  <a:tcPr marL="89263" marR="89263" marT="44631" marB="44631"/>
                </a:tc>
                <a:tc>
                  <a:txBody>
                    <a:bodyPr/>
                    <a:lstStyle/>
                    <a:p>
                      <a:r>
                        <a:rPr lang="en-US" sz="1800" b="1" dirty="0"/>
                        <a:t>South MS</a:t>
                      </a:r>
                    </a:p>
                  </a:txBody>
                  <a:tcPr marL="89263" marR="89263" marT="44631" marB="44631"/>
                </a:tc>
                <a:extLst>
                  <a:ext uri="{0D108BD9-81ED-4DB2-BD59-A6C34878D82A}">
                    <a16:rowId xmlns:a16="http://schemas.microsoft.com/office/drawing/2014/main" val="2250117565"/>
                  </a:ext>
                </a:extLst>
              </a:tr>
            </a:tbl>
          </a:graphicData>
        </a:graphic>
      </p:graphicFrame>
    </p:spTree>
    <p:extLst>
      <p:ext uri="{BB962C8B-B14F-4D97-AF65-F5344CB8AC3E}">
        <p14:creationId xmlns:p14="http://schemas.microsoft.com/office/powerpoint/2010/main" val="1859426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771C9-551B-AB2B-E53C-5D2703CB739B}"/>
              </a:ext>
            </a:extLst>
          </p:cNvPr>
          <p:cNvSpPr>
            <a:spLocks noGrp="1"/>
          </p:cNvSpPr>
          <p:nvPr>
            <p:ph type="title"/>
          </p:nvPr>
        </p:nvSpPr>
        <p:spPr>
          <a:xfrm>
            <a:off x="1168076" y="2195408"/>
            <a:ext cx="8985380" cy="2467184"/>
          </a:xfrm>
        </p:spPr>
        <p:txBody>
          <a:bodyPr vert="horz" lIns="91440" tIns="45720" rIns="91440" bIns="45720" rtlCol="0" anchor="t">
            <a:normAutofit/>
          </a:bodyPr>
          <a:lstStyle/>
          <a:p>
            <a:r>
              <a:rPr lang="en-US" kern="1200" dirty="0">
                <a:latin typeface="+mj-lt"/>
                <a:ea typeface="+mj-ea"/>
                <a:cs typeface="+mj-cs"/>
              </a:rPr>
              <a:t>Intersection of Health and Homelessness </a:t>
            </a:r>
          </a:p>
        </p:txBody>
      </p:sp>
      <p:pic>
        <p:nvPicPr>
          <p:cNvPr id="4" name="Picture 3">
            <a:extLst>
              <a:ext uri="{FF2B5EF4-FFF2-40B4-BE49-F238E27FC236}">
                <a16:creationId xmlns:a16="http://schemas.microsoft.com/office/drawing/2014/main" id="{E9F222DF-7380-C0E2-5720-67625E130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3765" y="2286000"/>
            <a:ext cx="4079381" cy="3831590"/>
          </a:xfrm>
          <a:prstGeom prst="rect">
            <a:avLst/>
          </a:prstGeom>
        </p:spPr>
      </p:pic>
    </p:spTree>
    <p:extLst>
      <p:ext uri="{BB962C8B-B14F-4D97-AF65-F5344CB8AC3E}">
        <p14:creationId xmlns:p14="http://schemas.microsoft.com/office/powerpoint/2010/main" val="1710523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978D75-92DB-4862-AFF1-8912422A6D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916207" y="698295"/>
            <a:ext cx="3836655" cy="5477069"/>
          </a:xfrm>
          <a:prstGeom prst="rect">
            <a:avLst/>
          </a:prstGeom>
        </p:spPr>
      </p:pic>
      <p:sp>
        <p:nvSpPr>
          <p:cNvPr id="2" name="Title 1">
            <a:extLst>
              <a:ext uri="{FF2B5EF4-FFF2-40B4-BE49-F238E27FC236}">
                <a16:creationId xmlns:a16="http://schemas.microsoft.com/office/drawing/2014/main" id="{C831984C-61E2-8EEE-2550-BCAA54B99CD9}"/>
              </a:ext>
            </a:extLst>
          </p:cNvPr>
          <p:cNvSpPr>
            <a:spLocks noGrp="1"/>
          </p:cNvSpPr>
          <p:nvPr>
            <p:ph type="title"/>
          </p:nvPr>
        </p:nvSpPr>
        <p:spPr/>
        <p:txBody>
          <a:bodyPr anchor="ctr">
            <a:normAutofit/>
          </a:bodyPr>
          <a:lstStyle/>
          <a:p>
            <a:r>
              <a:rPr lang="en-US" dirty="0"/>
              <a:t>Affordable Housing and Health</a:t>
            </a:r>
          </a:p>
        </p:txBody>
      </p:sp>
      <p:graphicFrame>
        <p:nvGraphicFramePr>
          <p:cNvPr id="8" name="Content Placeholder 5">
            <a:extLst>
              <a:ext uri="{FF2B5EF4-FFF2-40B4-BE49-F238E27FC236}">
                <a16:creationId xmlns:a16="http://schemas.microsoft.com/office/drawing/2014/main" id="{073545E6-1A88-1220-BA06-03E342C838D9}"/>
              </a:ext>
            </a:extLst>
          </p:cNvPr>
          <p:cNvGraphicFramePr>
            <a:graphicFrameLocks noGrp="1"/>
          </p:cNvGraphicFramePr>
          <p:nvPr>
            <p:ph sz="half" idx="1"/>
            <p:extLst>
              <p:ext uri="{D42A27DB-BD31-4B8C-83A1-F6EECF244321}">
                <p14:modId xmlns:p14="http://schemas.microsoft.com/office/powerpoint/2010/main" val="4217844060"/>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B55FC2F5-8FD6-3312-44E7-1D2B39F7B640}"/>
              </a:ext>
            </a:extLst>
          </p:cNvPr>
          <p:cNvSpPr>
            <a:spLocks noGrp="1"/>
          </p:cNvSpPr>
          <p:nvPr>
            <p:ph type="sldNum" sz="quarter" idx="12"/>
          </p:nvPr>
        </p:nvSpPr>
        <p:spPr/>
        <p:txBody>
          <a:bodyPr anchor="ctr">
            <a:normAutofit/>
          </a:bodyPr>
          <a:lstStyle/>
          <a:p>
            <a:pPr>
              <a:spcAft>
                <a:spcPts val="600"/>
              </a:spcAft>
            </a:pPr>
            <a:fld id="{18D65601-5AE2-46FC-B138-694DDD2B510D}" type="slidenum">
              <a:rPr lang="en-US" smtClean="0"/>
              <a:pPr>
                <a:spcAft>
                  <a:spcPts val="600"/>
                </a:spcAft>
              </a:pPr>
              <a:t>12</a:t>
            </a:fld>
            <a:endParaRPr lang="en-US"/>
          </a:p>
        </p:txBody>
      </p:sp>
      <p:grpSp>
        <p:nvGrpSpPr>
          <p:cNvPr id="12" name="Group 11">
            <a:extLst>
              <a:ext uri="{FF2B5EF4-FFF2-40B4-BE49-F238E27FC236}">
                <a16:creationId xmlns:a16="http://schemas.microsoft.com/office/drawing/2014/main" id="{42072CCB-8800-07BF-2D01-23EE10019B01}"/>
              </a:ext>
            </a:extLst>
          </p:cNvPr>
          <p:cNvGrpSpPr/>
          <p:nvPr/>
        </p:nvGrpSpPr>
        <p:grpSpPr>
          <a:xfrm>
            <a:off x="7677809" y="2691881"/>
            <a:ext cx="3509594" cy="2275438"/>
            <a:chOff x="1604069" y="560206"/>
            <a:chExt cx="2220143" cy="1409791"/>
          </a:xfrm>
        </p:grpSpPr>
        <p:sp>
          <p:nvSpPr>
            <p:cNvPr id="13" name="Rectangle: Rounded Corners 12">
              <a:extLst>
                <a:ext uri="{FF2B5EF4-FFF2-40B4-BE49-F238E27FC236}">
                  <a16:creationId xmlns:a16="http://schemas.microsoft.com/office/drawing/2014/main" id="{052D6CD0-90F7-2E50-04F2-E670945C1759}"/>
                </a:ext>
              </a:extLst>
            </p:cNvPr>
            <p:cNvSpPr/>
            <p:nvPr/>
          </p:nvSpPr>
          <p:spPr>
            <a:xfrm>
              <a:off x="1604069" y="560206"/>
              <a:ext cx="2220143" cy="1409791"/>
            </a:xfrm>
            <a:prstGeom prst="roundRect">
              <a:avLst>
                <a:gd name="adj" fmla="val 10000"/>
              </a:avLst>
            </a:prstGeom>
            <a:ln>
              <a:solidFill>
                <a:schemeClr val="accent5"/>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4">
              <a:extLst>
                <a:ext uri="{FF2B5EF4-FFF2-40B4-BE49-F238E27FC236}">
                  <a16:creationId xmlns:a16="http://schemas.microsoft.com/office/drawing/2014/main" id="{98445668-033A-DC1E-D5D3-4D893477F55D}"/>
                </a:ext>
              </a:extLst>
            </p:cNvPr>
            <p:cNvSpPr txBox="1"/>
            <p:nvPr/>
          </p:nvSpPr>
          <p:spPr>
            <a:xfrm>
              <a:off x="1645360" y="601497"/>
              <a:ext cx="2137561" cy="1327209"/>
            </a:xfrm>
            <a:prstGeom prst="rect">
              <a:avLst/>
            </a:prstGeom>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algn="ctr"/>
              <a:r>
                <a:rPr lang="en-US" sz="2400" b="1" dirty="0">
                  <a:solidFill>
                    <a:schemeClr val="accent2"/>
                  </a:solidFill>
                </a:rPr>
                <a:t>Rental and Housing Assistance Programs Linked to Improved Health </a:t>
              </a:r>
            </a:p>
          </p:txBody>
        </p:sp>
      </p:grpSp>
    </p:spTree>
    <p:extLst>
      <p:ext uri="{BB962C8B-B14F-4D97-AF65-F5344CB8AC3E}">
        <p14:creationId xmlns:p14="http://schemas.microsoft.com/office/powerpoint/2010/main" val="2585404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4ACDA0-6637-FFD4-8C13-D9EA6133D1BB}"/>
              </a:ext>
            </a:extLst>
          </p:cNvPr>
          <p:cNvSpPr>
            <a:spLocks noGrp="1"/>
          </p:cNvSpPr>
          <p:nvPr>
            <p:ph type="sldNum" sz="quarter" idx="12"/>
          </p:nvPr>
        </p:nvSpPr>
        <p:spPr>
          <a:xfrm>
            <a:off x="412136" y="5943601"/>
            <a:ext cx="968983" cy="651912"/>
          </a:xfrm>
        </p:spPr>
        <p:txBody>
          <a:bodyPr anchor="ctr">
            <a:normAutofit/>
          </a:bodyPr>
          <a:lstStyle/>
          <a:p>
            <a:pPr>
              <a:spcAft>
                <a:spcPts val="600"/>
              </a:spcAft>
            </a:pPr>
            <a:fld id="{18D65601-5AE2-46FC-B138-694DDD2B510D}" type="slidenum">
              <a:rPr lang="en-US" smtClean="0"/>
              <a:pPr>
                <a:spcAft>
                  <a:spcPts val="600"/>
                </a:spcAft>
              </a:pPr>
              <a:t>13</a:t>
            </a:fld>
            <a:endParaRPr lang="en-US"/>
          </a:p>
        </p:txBody>
      </p:sp>
      <p:graphicFrame>
        <p:nvGraphicFramePr>
          <p:cNvPr id="3" name="Chart 2">
            <a:extLst>
              <a:ext uri="{FF2B5EF4-FFF2-40B4-BE49-F238E27FC236}">
                <a16:creationId xmlns:a16="http://schemas.microsoft.com/office/drawing/2014/main" id="{79284E1A-5FF5-5488-BAF7-B922D2442DE8}"/>
              </a:ext>
            </a:extLst>
          </p:cNvPr>
          <p:cNvGraphicFramePr>
            <a:graphicFrameLocks/>
          </p:cNvGraphicFramePr>
          <p:nvPr>
            <p:extLst>
              <p:ext uri="{D42A27DB-BD31-4B8C-83A1-F6EECF244321}">
                <p14:modId xmlns:p14="http://schemas.microsoft.com/office/powerpoint/2010/main" val="3247135179"/>
              </p:ext>
            </p:extLst>
          </p:nvPr>
        </p:nvGraphicFramePr>
        <p:xfrm>
          <a:off x="313509" y="444137"/>
          <a:ext cx="10894422" cy="60089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060624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3F0298F-4AE0-6B76-E7F4-13513270AB3E}"/>
              </a:ext>
            </a:extLst>
          </p:cNvPr>
          <p:cNvSpPr txBox="1">
            <a:spLocks/>
          </p:cNvSpPr>
          <p:nvPr/>
        </p:nvSpPr>
        <p:spPr>
          <a:xfrm>
            <a:off x="1539551" y="2195408"/>
            <a:ext cx="8985380" cy="24671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6000" b="1" kern="1200">
                <a:solidFill>
                  <a:schemeClr val="accent4"/>
                </a:solidFill>
                <a:latin typeface="+mj-lt"/>
                <a:ea typeface="+mj-ea"/>
                <a:cs typeface="+mj-cs"/>
              </a:defRPr>
            </a:lvl1pPr>
          </a:lstStyle>
          <a:p>
            <a:r>
              <a:rPr lang="en-US" dirty="0"/>
              <a:t>The Cost of Homelessness</a:t>
            </a:r>
          </a:p>
        </p:txBody>
      </p:sp>
      <p:pic>
        <p:nvPicPr>
          <p:cNvPr id="8" name="Picture 7">
            <a:extLst>
              <a:ext uri="{FF2B5EF4-FFF2-40B4-BE49-F238E27FC236}">
                <a16:creationId xmlns:a16="http://schemas.microsoft.com/office/drawing/2014/main" id="{195E430C-CC51-9EE4-C2CC-C19E82FE16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3151" y="1560934"/>
            <a:ext cx="4829175" cy="4762500"/>
          </a:xfrm>
          <a:prstGeom prst="rect">
            <a:avLst/>
          </a:prstGeom>
        </p:spPr>
      </p:pic>
    </p:spTree>
    <p:extLst>
      <p:ext uri="{BB962C8B-B14F-4D97-AF65-F5344CB8AC3E}">
        <p14:creationId xmlns:p14="http://schemas.microsoft.com/office/powerpoint/2010/main" val="77312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09F72-55EC-3BA2-1D05-5197A96C0FFF}"/>
              </a:ext>
            </a:extLst>
          </p:cNvPr>
          <p:cNvSpPr>
            <a:spLocks noGrp="1"/>
          </p:cNvSpPr>
          <p:nvPr>
            <p:ph type="title"/>
          </p:nvPr>
        </p:nvSpPr>
        <p:spPr>
          <a:xfrm>
            <a:off x="1449764" y="262487"/>
            <a:ext cx="9808773" cy="1427585"/>
          </a:xfrm>
        </p:spPr>
        <p:txBody>
          <a:bodyPr/>
          <a:lstStyle/>
          <a:p>
            <a:r>
              <a:rPr lang="en-US" dirty="0"/>
              <a:t>Emergency Room Visits </a:t>
            </a:r>
          </a:p>
        </p:txBody>
      </p:sp>
      <p:pic>
        <p:nvPicPr>
          <p:cNvPr id="1028" name="Picture 4" descr="The figure is a line chart indicating the rate of emergency department visits in the United States, by homeless status during 2010–2021, according to data from the National Hospital Ambulatory Medical Care Survey.">
            <a:extLst>
              <a:ext uri="{FF2B5EF4-FFF2-40B4-BE49-F238E27FC236}">
                <a16:creationId xmlns:a16="http://schemas.microsoft.com/office/drawing/2014/main" id="{A49641A8-DBDC-A1A0-EAB9-2265CFCA973E}"/>
              </a:ext>
            </a:extLst>
          </p:cNvPr>
          <p:cNvPicPr>
            <a:picLocks noGrp="1" noChangeAspect="1" noChangeArrowheads="1"/>
          </p:cNvPicPr>
          <p:nvPr>
            <p:ph sz="quarter" idx="11"/>
          </p:nvPr>
        </p:nvPicPr>
        <p:blipFill>
          <a:blip r:embed="rId3">
            <a:extLst>
              <a:ext uri="{28A0092B-C50C-407E-A947-70E740481C1C}">
                <a14:useLocalDpi xmlns:a14="http://schemas.microsoft.com/office/drawing/2010/main" val="0"/>
              </a:ext>
            </a:extLst>
          </a:blip>
          <a:srcRect/>
          <a:stretch>
            <a:fillRect/>
          </a:stretch>
        </p:blipFill>
        <p:spPr bwMode="auto">
          <a:xfrm>
            <a:off x="2393941" y="1457326"/>
            <a:ext cx="7404118" cy="50348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1D32819-3B60-84D9-BBB7-5D04D54CC557}"/>
              </a:ext>
            </a:extLst>
          </p:cNvPr>
          <p:cNvSpPr>
            <a:spLocks noGrp="1"/>
          </p:cNvSpPr>
          <p:nvPr>
            <p:ph type="sldNum" sz="quarter" idx="15"/>
          </p:nvPr>
        </p:nvSpPr>
        <p:spPr/>
        <p:txBody>
          <a:bodyPr/>
          <a:lstStyle/>
          <a:p>
            <a:fld id="{18D65601-5AE2-46FC-B138-694DDD2B510D}" type="slidenum">
              <a:rPr lang="en-US" smtClean="0"/>
              <a:pPr/>
              <a:t>15</a:t>
            </a:fld>
            <a:endParaRPr lang="en-US" dirty="0"/>
          </a:p>
        </p:txBody>
      </p:sp>
    </p:spTree>
    <p:extLst>
      <p:ext uri="{BB962C8B-B14F-4D97-AF65-F5344CB8AC3E}">
        <p14:creationId xmlns:p14="http://schemas.microsoft.com/office/powerpoint/2010/main" val="96551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Title 1">
            <a:extLst>
              <a:ext uri="{FF2B5EF4-FFF2-40B4-BE49-F238E27FC236}">
                <a16:creationId xmlns:a16="http://schemas.microsoft.com/office/drawing/2014/main" id="{202BCD3D-8AC0-2C00-3F3E-9FC17F248E0F}"/>
              </a:ext>
            </a:extLst>
          </p:cNvPr>
          <p:cNvSpPr>
            <a:spLocks noGrp="1"/>
          </p:cNvSpPr>
          <p:nvPr>
            <p:ph type="title"/>
          </p:nvPr>
        </p:nvSpPr>
        <p:spPr/>
        <p:txBody>
          <a:bodyPr/>
          <a:lstStyle/>
          <a:p>
            <a:pPr algn="ctr"/>
            <a:r>
              <a:rPr lang="en-US" dirty="0"/>
              <a:t>Supportive Housing can reduce the cost of health services and the need for emergency care</a:t>
            </a:r>
          </a:p>
        </p:txBody>
      </p:sp>
      <p:pic>
        <p:nvPicPr>
          <p:cNvPr id="2050" name="Picture 2" descr="Supportive Housing Can Produce Health Care Savings">
            <a:extLst>
              <a:ext uri="{FF2B5EF4-FFF2-40B4-BE49-F238E27FC236}">
                <a16:creationId xmlns:a16="http://schemas.microsoft.com/office/drawing/2014/main" id="{5E9255B4-6697-996A-7EE6-F85E905FB2C5}"/>
              </a:ext>
            </a:extLst>
          </p:cNvPr>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tretch>
            <a:fillRect/>
          </a:stretch>
        </p:blipFill>
        <p:spPr bwMode="auto">
          <a:xfrm>
            <a:off x="7024617" y="736600"/>
            <a:ext cx="3176729" cy="5407025"/>
          </a:xfrm>
          <a:prstGeom prst="rect">
            <a:avLst/>
          </a:prstGeom>
          <a:solidFill>
            <a:srgbClr val="FFFFFF"/>
          </a:solidFill>
        </p:spPr>
      </p:pic>
      <p:sp>
        <p:nvSpPr>
          <p:cNvPr id="5" name="Slide Number Placeholder 4">
            <a:extLst>
              <a:ext uri="{FF2B5EF4-FFF2-40B4-BE49-F238E27FC236}">
                <a16:creationId xmlns:a16="http://schemas.microsoft.com/office/drawing/2014/main" id="{A6BBE14D-9D28-B449-2E9E-B89A6CA8B327}"/>
              </a:ext>
            </a:extLst>
          </p:cNvPr>
          <p:cNvSpPr>
            <a:spLocks noGrp="1"/>
          </p:cNvSpPr>
          <p:nvPr>
            <p:ph type="sldNum" sz="quarter" idx="15"/>
          </p:nvPr>
        </p:nvSpPr>
        <p:spPr/>
        <p:txBody>
          <a:bodyPr anchor="ctr">
            <a:normAutofit/>
          </a:bodyPr>
          <a:lstStyle/>
          <a:p>
            <a:pPr>
              <a:spcAft>
                <a:spcPts val="600"/>
              </a:spcAft>
            </a:pPr>
            <a:fld id="{18D65601-5AE2-46FC-B138-694DDD2B510D}" type="slidenum">
              <a:rPr lang="en-US" smtClean="0"/>
              <a:pPr>
                <a:spcAft>
                  <a:spcPts val="600"/>
                </a:spcAft>
              </a:pPr>
              <a:t>16</a:t>
            </a:fld>
            <a:endParaRPr lang="en-US"/>
          </a:p>
        </p:txBody>
      </p:sp>
    </p:spTree>
    <p:extLst>
      <p:ext uri="{BB962C8B-B14F-4D97-AF65-F5344CB8AC3E}">
        <p14:creationId xmlns:p14="http://schemas.microsoft.com/office/powerpoint/2010/main" val="312129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1F3FF-FD1C-71F3-E356-5F0E5CE4752A}"/>
              </a:ext>
            </a:extLst>
          </p:cNvPr>
          <p:cNvSpPr>
            <a:spLocks noGrp="1"/>
          </p:cNvSpPr>
          <p:nvPr>
            <p:ph type="title"/>
          </p:nvPr>
        </p:nvSpPr>
        <p:spPr/>
        <p:txBody>
          <a:bodyPr/>
          <a:lstStyle/>
          <a:p>
            <a:r>
              <a:rPr lang="en-US" dirty="0"/>
              <a:t>The Cost of Homelessness</a:t>
            </a:r>
          </a:p>
        </p:txBody>
      </p:sp>
      <p:sp>
        <p:nvSpPr>
          <p:cNvPr id="3" name="Content Placeholder 2">
            <a:extLst>
              <a:ext uri="{FF2B5EF4-FFF2-40B4-BE49-F238E27FC236}">
                <a16:creationId xmlns:a16="http://schemas.microsoft.com/office/drawing/2014/main" id="{6416CE47-47E6-8147-E3DA-75E116C6B4AD}"/>
              </a:ext>
            </a:extLst>
          </p:cNvPr>
          <p:cNvSpPr>
            <a:spLocks noGrp="1"/>
          </p:cNvSpPr>
          <p:nvPr>
            <p:ph idx="1"/>
          </p:nvPr>
        </p:nvSpPr>
        <p:spPr/>
        <p:txBody>
          <a:bodyPr/>
          <a:lstStyle/>
          <a:p>
            <a:r>
              <a:rPr lang="en-US" dirty="0"/>
              <a:t>Based on 2024 data, Mississippi has approximately 982 homeless individuals. </a:t>
            </a:r>
          </a:p>
          <a:p>
            <a:r>
              <a:rPr lang="en-US" dirty="0"/>
              <a:t>The financial cost to taxpayers for managing this population—including emergency room visits, law enforcement, and shelter services—is estimated to be averaging around $2,000–$35,000 per person annually depending on chronic status.</a:t>
            </a:r>
          </a:p>
          <a:p>
            <a:pPr lvl="1"/>
            <a:r>
              <a:rPr lang="en-US" dirty="0"/>
              <a:t>$23,568,000 to $412,440,000 annually.</a:t>
            </a:r>
          </a:p>
        </p:txBody>
      </p:sp>
      <p:pic>
        <p:nvPicPr>
          <p:cNvPr id="4" name="Picture 3">
            <a:extLst>
              <a:ext uri="{FF2B5EF4-FFF2-40B4-BE49-F238E27FC236}">
                <a16:creationId xmlns:a16="http://schemas.microsoft.com/office/drawing/2014/main" id="{6BD25E9E-1885-6536-5C6A-6C6A50721363}"/>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775E5E0-01D6-E223-770A-92A28406A97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518892" y="4183952"/>
            <a:ext cx="3446734" cy="4920432"/>
          </a:xfrm>
          <a:prstGeom prst="rect">
            <a:avLst/>
          </a:prstGeom>
        </p:spPr>
      </p:pic>
    </p:spTree>
    <p:extLst>
      <p:ext uri="{BB962C8B-B14F-4D97-AF65-F5344CB8AC3E}">
        <p14:creationId xmlns:p14="http://schemas.microsoft.com/office/powerpoint/2010/main" val="12485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1D697-B08C-0208-8DCB-3CF3FDF31D9A}"/>
              </a:ext>
            </a:extLst>
          </p:cNvPr>
          <p:cNvSpPr>
            <a:spLocks noGrp="1"/>
          </p:cNvSpPr>
          <p:nvPr>
            <p:ph type="title"/>
          </p:nvPr>
        </p:nvSpPr>
        <p:spPr/>
        <p:txBody>
          <a:bodyPr/>
          <a:lstStyle/>
          <a:p>
            <a:r>
              <a:rPr lang="en-US" dirty="0"/>
              <a:t>The Cost of Homelessness in MS</a:t>
            </a:r>
          </a:p>
        </p:txBody>
      </p:sp>
      <p:sp>
        <p:nvSpPr>
          <p:cNvPr id="3" name="Content Placeholder 2">
            <a:extLst>
              <a:ext uri="{FF2B5EF4-FFF2-40B4-BE49-F238E27FC236}">
                <a16:creationId xmlns:a16="http://schemas.microsoft.com/office/drawing/2014/main" id="{BD487ACA-F010-125E-DF77-9D3849FD6FFA}"/>
              </a:ext>
            </a:extLst>
          </p:cNvPr>
          <p:cNvSpPr>
            <a:spLocks noGrp="1"/>
          </p:cNvSpPr>
          <p:nvPr>
            <p:ph idx="1"/>
          </p:nvPr>
        </p:nvSpPr>
        <p:spPr/>
        <p:txBody>
          <a:bodyPr/>
          <a:lstStyle/>
          <a:p>
            <a:r>
              <a:rPr lang="en-US" dirty="0"/>
              <a:t>Homelessness in Mississippi, while lower than the national average, impacts about 1,000 individuals statewide. </a:t>
            </a:r>
          </a:p>
          <a:p>
            <a:r>
              <a:rPr lang="en-US" dirty="0"/>
              <a:t>It creates a high financial burden driven by housing shortages, with 50.3% of renters in 2024 considered cost-burdened. This instability forces nearly 49% of households into financial hardship—below the Federal Poverty Level, which pushes them to evictions and homelessness. </a:t>
            </a:r>
          </a:p>
        </p:txBody>
      </p:sp>
      <p:pic>
        <p:nvPicPr>
          <p:cNvPr id="4" name="Picture 3">
            <a:extLst>
              <a:ext uri="{FF2B5EF4-FFF2-40B4-BE49-F238E27FC236}">
                <a16:creationId xmlns:a16="http://schemas.microsoft.com/office/drawing/2014/main" id="{B7CB24FE-6023-B2F0-8FE2-FD209DB837AF}"/>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10431558" y="-1705174"/>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A6F1B6B-5C61-ACB9-CDDA-7B3236504B1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1890367" y="4164902"/>
            <a:ext cx="3446734" cy="4920432"/>
          </a:xfrm>
          <a:prstGeom prst="rect">
            <a:avLst/>
          </a:prstGeom>
        </p:spPr>
      </p:pic>
    </p:spTree>
    <p:extLst>
      <p:ext uri="{BB962C8B-B14F-4D97-AF65-F5344CB8AC3E}">
        <p14:creationId xmlns:p14="http://schemas.microsoft.com/office/powerpoint/2010/main" val="294891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66F8-787B-9C80-3820-F52BA533E23F}"/>
              </a:ext>
            </a:extLst>
          </p:cNvPr>
          <p:cNvSpPr>
            <a:spLocks noGrp="1"/>
          </p:cNvSpPr>
          <p:nvPr>
            <p:ph type="title"/>
          </p:nvPr>
        </p:nvSpPr>
        <p:spPr/>
        <p:txBody>
          <a:bodyPr/>
          <a:lstStyle/>
          <a:p>
            <a:r>
              <a:rPr lang="en-US" dirty="0"/>
              <a:t>Housing program financial benefits </a:t>
            </a:r>
          </a:p>
        </p:txBody>
      </p:sp>
      <p:sp>
        <p:nvSpPr>
          <p:cNvPr id="3" name="Content Placeholder 2">
            <a:extLst>
              <a:ext uri="{FF2B5EF4-FFF2-40B4-BE49-F238E27FC236}">
                <a16:creationId xmlns:a16="http://schemas.microsoft.com/office/drawing/2014/main" id="{11805380-C2DA-C805-9117-2386F25D2B32}"/>
              </a:ext>
            </a:extLst>
          </p:cNvPr>
          <p:cNvSpPr>
            <a:spLocks noGrp="1"/>
          </p:cNvSpPr>
          <p:nvPr>
            <p:ph idx="1"/>
          </p:nvPr>
        </p:nvSpPr>
        <p:spPr/>
        <p:txBody>
          <a:bodyPr/>
          <a:lstStyle/>
          <a:p>
            <a:r>
              <a:rPr lang="en-US" dirty="0"/>
              <a:t>Placing a homeless individual in a rapid re-housing program generally costs taxpayers between </a:t>
            </a:r>
            <a:r>
              <a:rPr lang="en-US" b="1" dirty="0"/>
              <a:t>$4,100 and $8,486 per household</a:t>
            </a:r>
            <a:r>
              <a:rPr lang="en-US" dirty="0"/>
              <a:t> annually.</a:t>
            </a:r>
          </a:p>
          <a:p>
            <a:r>
              <a:rPr lang="en-US" dirty="0"/>
              <a:t>Some studies indicate the average cost per exit to permanent housing for rapid re-housing is roughly $4,100.</a:t>
            </a:r>
          </a:p>
          <a:p>
            <a:r>
              <a:rPr lang="en-US" dirty="0"/>
              <a:t>The annual cost for housing homeless individuals in MS:</a:t>
            </a:r>
          </a:p>
          <a:p>
            <a:pPr lvl="1"/>
            <a:r>
              <a:rPr lang="en-US" dirty="0"/>
              <a:t>$1,100 per household</a:t>
            </a:r>
          </a:p>
          <a:p>
            <a:pPr lvl="1"/>
            <a:r>
              <a:rPr lang="en-US" dirty="0"/>
              <a:t>The projected cost of rent and support is $2,000 per household. </a:t>
            </a:r>
          </a:p>
        </p:txBody>
      </p:sp>
      <p:pic>
        <p:nvPicPr>
          <p:cNvPr id="4" name="Picture 3">
            <a:extLst>
              <a:ext uri="{FF2B5EF4-FFF2-40B4-BE49-F238E27FC236}">
                <a16:creationId xmlns:a16="http://schemas.microsoft.com/office/drawing/2014/main" id="{F3639F55-77BF-1C94-1F70-8B7CFD4432F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1041158" y="-1917511"/>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7F62AEB-B61A-F002-2D31-D11E99BA671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723367" y="4256847"/>
            <a:ext cx="3446734" cy="4920432"/>
          </a:xfrm>
          <a:prstGeom prst="rect">
            <a:avLst/>
          </a:prstGeom>
        </p:spPr>
      </p:pic>
    </p:spTree>
    <p:extLst>
      <p:ext uri="{BB962C8B-B14F-4D97-AF65-F5344CB8AC3E}">
        <p14:creationId xmlns:p14="http://schemas.microsoft.com/office/powerpoint/2010/main" val="39813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121CD-9F91-DF05-8C35-FF96267D8DD3}"/>
              </a:ext>
            </a:extLst>
          </p:cNvPr>
          <p:cNvSpPr>
            <a:spLocks noGrp="1"/>
          </p:cNvSpPr>
          <p:nvPr>
            <p:ph type="title"/>
          </p:nvPr>
        </p:nvSpPr>
        <p:spPr>
          <a:xfrm>
            <a:off x="838200" y="1429820"/>
            <a:ext cx="10515600" cy="2115813"/>
          </a:xfrm>
        </p:spPr>
        <p:txBody>
          <a:bodyPr anchor="ctr"/>
          <a:lstStyle/>
          <a:p>
            <a:pPr algn="ctr"/>
            <a:r>
              <a:rPr lang="en-US" dirty="0"/>
              <a:t>Painting the Path From Homeless to Home</a:t>
            </a:r>
          </a:p>
        </p:txBody>
      </p:sp>
      <p:sp>
        <p:nvSpPr>
          <p:cNvPr id="3" name="Text Placeholder 2">
            <a:extLst>
              <a:ext uri="{FF2B5EF4-FFF2-40B4-BE49-F238E27FC236}">
                <a16:creationId xmlns:a16="http://schemas.microsoft.com/office/drawing/2014/main" id="{13201D4D-5BA9-1782-DB5E-80C269EB90FC}"/>
              </a:ext>
            </a:extLst>
          </p:cNvPr>
          <p:cNvSpPr>
            <a:spLocks noGrp="1"/>
          </p:cNvSpPr>
          <p:nvPr>
            <p:ph type="body" idx="1"/>
          </p:nvPr>
        </p:nvSpPr>
        <p:spPr>
          <a:xfrm>
            <a:off x="831850" y="4273420"/>
            <a:ext cx="10515600" cy="1816230"/>
          </a:xfrm>
        </p:spPr>
        <p:txBody>
          <a:bodyPr>
            <a:normAutofit/>
          </a:bodyPr>
          <a:lstStyle/>
          <a:p>
            <a:pPr algn="ctr"/>
            <a:r>
              <a:rPr lang="en-US" sz="3200" b="1" dirty="0">
                <a:solidFill>
                  <a:schemeClr val="accent3"/>
                </a:solidFill>
              </a:rPr>
              <a:t>SPEAKERS</a:t>
            </a:r>
          </a:p>
          <a:p>
            <a:pPr algn="ctr"/>
            <a:r>
              <a:rPr lang="en-US" dirty="0">
                <a:solidFill>
                  <a:schemeClr val="accent1"/>
                </a:solidFill>
              </a:rPr>
              <a:t>Tamara Stewart, MHC</a:t>
            </a:r>
          </a:p>
          <a:p>
            <a:pPr algn="ctr"/>
            <a:r>
              <a:rPr lang="en-US" dirty="0">
                <a:solidFill>
                  <a:schemeClr val="accent1"/>
                </a:solidFill>
              </a:rPr>
              <a:t>Fredrick Davis, MHC</a:t>
            </a:r>
          </a:p>
        </p:txBody>
      </p:sp>
    </p:spTree>
    <p:extLst>
      <p:ext uri="{BB962C8B-B14F-4D97-AF65-F5344CB8AC3E}">
        <p14:creationId xmlns:p14="http://schemas.microsoft.com/office/powerpoint/2010/main" val="24327068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09F2-D1CC-F2D7-6B10-9C0548156E6B}"/>
              </a:ext>
            </a:extLst>
          </p:cNvPr>
          <p:cNvSpPr>
            <a:spLocks noGrp="1"/>
          </p:cNvSpPr>
          <p:nvPr>
            <p:ph type="title"/>
          </p:nvPr>
        </p:nvSpPr>
        <p:spPr>
          <a:xfrm>
            <a:off x="831850" y="1709738"/>
            <a:ext cx="10515600" cy="2357437"/>
          </a:xfrm>
        </p:spPr>
        <p:txBody>
          <a:bodyPr/>
          <a:lstStyle/>
          <a:p>
            <a:r>
              <a:rPr lang="en-US" dirty="0"/>
              <a:t>Step 2: Strategic Planning a Systematic Approach </a:t>
            </a:r>
          </a:p>
        </p:txBody>
      </p:sp>
    </p:spTree>
    <p:extLst>
      <p:ext uri="{BB962C8B-B14F-4D97-AF65-F5344CB8AC3E}">
        <p14:creationId xmlns:p14="http://schemas.microsoft.com/office/powerpoint/2010/main" val="40871004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40F70-CDE4-FAC5-E99C-61F53D123BE5}"/>
              </a:ext>
            </a:extLst>
          </p:cNvPr>
          <p:cNvSpPr>
            <a:spLocks noGrp="1"/>
          </p:cNvSpPr>
          <p:nvPr>
            <p:ph type="title"/>
          </p:nvPr>
        </p:nvSpPr>
        <p:spPr/>
        <p:txBody>
          <a:bodyPr/>
          <a:lstStyle/>
          <a:p>
            <a:r>
              <a:rPr lang="en-US" dirty="0"/>
              <a:t>Step 2: Strategic Planning and Goals</a:t>
            </a:r>
          </a:p>
        </p:txBody>
      </p:sp>
      <p:sp>
        <p:nvSpPr>
          <p:cNvPr id="3" name="Content Placeholder 2">
            <a:extLst>
              <a:ext uri="{FF2B5EF4-FFF2-40B4-BE49-F238E27FC236}">
                <a16:creationId xmlns:a16="http://schemas.microsoft.com/office/drawing/2014/main" id="{2EC7EA0E-8E53-8E88-3725-8E56F90C66EB}"/>
              </a:ext>
            </a:extLst>
          </p:cNvPr>
          <p:cNvSpPr>
            <a:spLocks noGrp="1"/>
          </p:cNvSpPr>
          <p:nvPr>
            <p:ph idx="1"/>
          </p:nvPr>
        </p:nvSpPr>
        <p:spPr/>
        <p:txBody>
          <a:bodyPr>
            <a:normAutofit/>
          </a:bodyPr>
          <a:lstStyle/>
          <a:p>
            <a:r>
              <a:rPr lang="en-US" dirty="0"/>
              <a:t>Mississippi Home Corporation (MHC) has identified the state needs and developed goals for the next 5 years to strategically address the needs. </a:t>
            </a:r>
          </a:p>
          <a:p>
            <a:endParaRPr lang="en-US" dirty="0"/>
          </a:p>
          <a:p>
            <a:pPr>
              <a:lnSpc>
                <a:spcPct val="110000"/>
              </a:lnSpc>
            </a:pPr>
            <a:r>
              <a:rPr lang="en-US" sz="2000" b="1" dirty="0"/>
              <a:t>Goal 1: HOME Rental Development. Expand and Preserve Affordable Rental Housing</a:t>
            </a:r>
          </a:p>
          <a:p>
            <a:pPr>
              <a:lnSpc>
                <a:spcPct val="110000"/>
              </a:lnSpc>
            </a:pPr>
            <a:r>
              <a:rPr lang="en-US" sz="2000" b="1" dirty="0"/>
              <a:t>Goal 2 HOME, ESG &amp; HOPWA. Link Housing Development with Employment &amp; Supportive Services that promotes Self-Sufficiency</a:t>
            </a:r>
            <a:endParaRPr lang="en-US" sz="2000" dirty="0"/>
          </a:p>
          <a:p>
            <a:endParaRPr lang="en-US" dirty="0"/>
          </a:p>
        </p:txBody>
      </p:sp>
      <p:pic>
        <p:nvPicPr>
          <p:cNvPr id="4" name="Picture 3">
            <a:extLst>
              <a:ext uri="{FF2B5EF4-FFF2-40B4-BE49-F238E27FC236}">
                <a16:creationId xmlns:a16="http://schemas.microsoft.com/office/drawing/2014/main" id="{4E6B70FA-A6DA-F5E6-686F-88FBBA318B1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11088783" y="-198497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288581F4-4F50-5BB5-0D17-0E640DDF14C6}"/>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4986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0AFDB7C-F5C9-8320-403C-CE7EA5B50BB2}"/>
              </a:ext>
            </a:extLst>
          </p:cNvPr>
          <p:cNvSpPr txBox="1">
            <a:spLocks/>
          </p:cNvSpPr>
          <p:nvPr/>
        </p:nvSpPr>
        <p:spPr>
          <a:xfrm>
            <a:off x="1539551" y="2195408"/>
            <a:ext cx="8985380" cy="24671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6000" b="1" kern="1200">
                <a:solidFill>
                  <a:schemeClr val="accent4"/>
                </a:solidFill>
                <a:latin typeface="+mj-lt"/>
                <a:ea typeface="+mj-ea"/>
                <a:cs typeface="+mj-cs"/>
              </a:defRPr>
            </a:lvl1pPr>
          </a:lstStyle>
          <a:p>
            <a:r>
              <a:rPr lang="en-US" dirty="0"/>
              <a:t>Systematic Approach</a:t>
            </a:r>
          </a:p>
        </p:txBody>
      </p:sp>
      <p:pic>
        <p:nvPicPr>
          <p:cNvPr id="8" name="Picture 7">
            <a:extLst>
              <a:ext uri="{FF2B5EF4-FFF2-40B4-BE49-F238E27FC236}">
                <a16:creationId xmlns:a16="http://schemas.microsoft.com/office/drawing/2014/main" id="{A805997F-5355-BD6D-B6D0-F9C2795E7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2170" y="2648541"/>
            <a:ext cx="3488830" cy="3276911"/>
          </a:xfrm>
          <a:prstGeom prst="rect">
            <a:avLst/>
          </a:prstGeom>
        </p:spPr>
      </p:pic>
    </p:spTree>
    <p:extLst>
      <p:ext uri="{BB962C8B-B14F-4D97-AF65-F5344CB8AC3E}">
        <p14:creationId xmlns:p14="http://schemas.microsoft.com/office/powerpoint/2010/main" val="8863656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3D386-1C95-E476-DE2E-3FC26A417B38}"/>
              </a:ext>
            </a:extLst>
          </p:cNvPr>
          <p:cNvSpPr>
            <a:spLocks noGrp="1"/>
          </p:cNvSpPr>
          <p:nvPr>
            <p:ph type="title"/>
          </p:nvPr>
        </p:nvSpPr>
        <p:spPr>
          <a:xfrm>
            <a:off x="736555" y="353632"/>
            <a:ext cx="10153592" cy="1064217"/>
          </a:xfrm>
        </p:spPr>
        <p:txBody>
          <a:bodyPr anchor="b">
            <a:normAutofit/>
          </a:bodyPr>
          <a:lstStyle/>
          <a:p>
            <a:r>
              <a:rPr lang="en-US" sz="4300" dirty="0"/>
              <a:t>Systematic Approach: 4 Key Areas</a:t>
            </a:r>
          </a:p>
        </p:txBody>
      </p:sp>
      <p:sp>
        <p:nvSpPr>
          <p:cNvPr id="10" name="Rectangle: Rounded Corners 9">
            <a:extLst>
              <a:ext uri="{FF2B5EF4-FFF2-40B4-BE49-F238E27FC236}">
                <a16:creationId xmlns:a16="http://schemas.microsoft.com/office/drawing/2014/main" id="{C457FF47-D3D4-2274-171F-9F1322363203}"/>
              </a:ext>
            </a:extLst>
          </p:cNvPr>
          <p:cNvSpPr/>
          <p:nvPr/>
        </p:nvSpPr>
        <p:spPr>
          <a:xfrm>
            <a:off x="1719789" y="1727185"/>
            <a:ext cx="4351216" cy="1129218"/>
          </a:xfrm>
          <a:prstGeom prst="roundRect">
            <a:avLst>
              <a:gd name="adj" fmla="val 10000"/>
            </a:avLst>
          </a:prstGeom>
          <a:noFill/>
          <a:ln w="38100">
            <a:solidFill>
              <a:schemeClr val="accent2"/>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6" name="Content Placeholder 2">
            <a:extLst>
              <a:ext uri="{FF2B5EF4-FFF2-40B4-BE49-F238E27FC236}">
                <a16:creationId xmlns:a16="http://schemas.microsoft.com/office/drawing/2014/main" id="{C6975E6C-DECE-3D86-070D-04E0C76AD6FB}"/>
              </a:ext>
            </a:extLst>
          </p:cNvPr>
          <p:cNvSpPr txBox="1">
            <a:spLocks/>
          </p:cNvSpPr>
          <p:nvPr/>
        </p:nvSpPr>
        <p:spPr>
          <a:xfrm>
            <a:off x="2831995" y="1898208"/>
            <a:ext cx="2734772" cy="8677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US" sz="2400" dirty="0">
                <a:solidFill>
                  <a:schemeClr val="bg2">
                    <a:lumMod val="10000"/>
                    <a:alpha val="80000"/>
                  </a:schemeClr>
                </a:solidFill>
              </a:rPr>
              <a:t>Outreach and Engagement </a:t>
            </a:r>
          </a:p>
        </p:txBody>
      </p:sp>
      <p:sp>
        <p:nvSpPr>
          <p:cNvPr id="28" name="Rectangle: Rounded Corners 27">
            <a:extLst>
              <a:ext uri="{FF2B5EF4-FFF2-40B4-BE49-F238E27FC236}">
                <a16:creationId xmlns:a16="http://schemas.microsoft.com/office/drawing/2014/main" id="{9FA59464-03FE-B48E-30BE-D5C4E9D75D98}"/>
              </a:ext>
            </a:extLst>
          </p:cNvPr>
          <p:cNvSpPr/>
          <p:nvPr/>
        </p:nvSpPr>
        <p:spPr>
          <a:xfrm>
            <a:off x="7046474" y="2440406"/>
            <a:ext cx="4542145" cy="1129218"/>
          </a:xfrm>
          <a:prstGeom prst="roundRect">
            <a:avLst>
              <a:gd name="adj" fmla="val 10000"/>
            </a:avLst>
          </a:prstGeom>
          <a:noFill/>
          <a:ln w="38100">
            <a:solidFill>
              <a:schemeClr val="accent6"/>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Content Placeholder 2">
            <a:extLst>
              <a:ext uri="{FF2B5EF4-FFF2-40B4-BE49-F238E27FC236}">
                <a16:creationId xmlns:a16="http://schemas.microsoft.com/office/drawing/2014/main" id="{D0C78E33-FCDE-DBD6-0FB0-A18AC3F9FD8B}"/>
              </a:ext>
            </a:extLst>
          </p:cNvPr>
          <p:cNvSpPr txBox="1">
            <a:spLocks/>
          </p:cNvSpPr>
          <p:nvPr/>
        </p:nvSpPr>
        <p:spPr>
          <a:xfrm>
            <a:off x="8337882" y="2671811"/>
            <a:ext cx="3084707" cy="817571"/>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2"/>
            </a:pPr>
            <a:r>
              <a:rPr lang="en-US" sz="2400" dirty="0">
                <a:solidFill>
                  <a:schemeClr val="bg2">
                    <a:lumMod val="10000"/>
                    <a:alpha val="80000"/>
                  </a:schemeClr>
                </a:solidFill>
              </a:rPr>
              <a:t>Access to Affordable Housing</a:t>
            </a:r>
          </a:p>
        </p:txBody>
      </p:sp>
      <p:sp>
        <p:nvSpPr>
          <p:cNvPr id="34" name="Rectangle: Rounded Corners 33">
            <a:extLst>
              <a:ext uri="{FF2B5EF4-FFF2-40B4-BE49-F238E27FC236}">
                <a16:creationId xmlns:a16="http://schemas.microsoft.com/office/drawing/2014/main" id="{69265A88-8776-0178-97C6-8C9E323E8703}"/>
              </a:ext>
            </a:extLst>
          </p:cNvPr>
          <p:cNvSpPr/>
          <p:nvPr/>
        </p:nvSpPr>
        <p:spPr>
          <a:xfrm>
            <a:off x="1007213" y="4014628"/>
            <a:ext cx="4927055" cy="1129218"/>
          </a:xfrm>
          <a:prstGeom prst="roundRect">
            <a:avLst>
              <a:gd name="adj" fmla="val 10000"/>
            </a:avLst>
          </a:prstGeom>
          <a:noFill/>
          <a:ln w="38100">
            <a:solidFill>
              <a:schemeClr val="accent5"/>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8" name="Content Placeholder 2">
            <a:extLst>
              <a:ext uri="{FF2B5EF4-FFF2-40B4-BE49-F238E27FC236}">
                <a16:creationId xmlns:a16="http://schemas.microsoft.com/office/drawing/2014/main" id="{C9F223BF-557D-8FCD-95DC-FDB7998CFE97}"/>
              </a:ext>
            </a:extLst>
          </p:cNvPr>
          <p:cNvSpPr txBox="1">
            <a:spLocks/>
          </p:cNvSpPr>
          <p:nvPr/>
        </p:nvSpPr>
        <p:spPr>
          <a:xfrm>
            <a:off x="2119419" y="4232306"/>
            <a:ext cx="3659115" cy="86777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3"/>
            </a:pPr>
            <a:r>
              <a:rPr lang="en-US" sz="2400" dirty="0">
                <a:solidFill>
                  <a:schemeClr val="bg2">
                    <a:lumMod val="10000"/>
                    <a:alpha val="80000"/>
                  </a:schemeClr>
                </a:solidFill>
              </a:rPr>
              <a:t>Case Management and Supportive Services </a:t>
            </a:r>
          </a:p>
        </p:txBody>
      </p:sp>
      <p:sp>
        <p:nvSpPr>
          <p:cNvPr id="39" name="Rectangle: Rounded Corners 38">
            <a:extLst>
              <a:ext uri="{FF2B5EF4-FFF2-40B4-BE49-F238E27FC236}">
                <a16:creationId xmlns:a16="http://schemas.microsoft.com/office/drawing/2014/main" id="{563F161E-96EB-3369-26D5-B8C992598F52}"/>
              </a:ext>
            </a:extLst>
          </p:cNvPr>
          <p:cNvSpPr/>
          <p:nvPr/>
        </p:nvSpPr>
        <p:spPr>
          <a:xfrm>
            <a:off x="6438507" y="4774504"/>
            <a:ext cx="4927055" cy="1129218"/>
          </a:xfrm>
          <a:prstGeom prst="roundRect">
            <a:avLst>
              <a:gd name="adj" fmla="val 10000"/>
            </a:avLst>
          </a:prstGeom>
          <a:noFill/>
          <a:ln w="38100">
            <a:solidFill>
              <a:srgbClr val="EE370C"/>
            </a:solid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1" name="Content Placeholder 2">
            <a:extLst>
              <a:ext uri="{FF2B5EF4-FFF2-40B4-BE49-F238E27FC236}">
                <a16:creationId xmlns:a16="http://schemas.microsoft.com/office/drawing/2014/main" id="{39A1C70E-09BF-CC01-5721-83A1D245BD4F}"/>
              </a:ext>
            </a:extLst>
          </p:cNvPr>
          <p:cNvSpPr txBox="1">
            <a:spLocks/>
          </p:cNvSpPr>
          <p:nvPr/>
        </p:nvSpPr>
        <p:spPr>
          <a:xfrm>
            <a:off x="7619355" y="4960174"/>
            <a:ext cx="3396381" cy="8677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startAt="4"/>
            </a:pPr>
            <a:r>
              <a:rPr lang="en-US" sz="2400" dirty="0">
                <a:solidFill>
                  <a:schemeClr val="bg2">
                    <a:lumMod val="10000"/>
                    <a:alpha val="80000"/>
                  </a:schemeClr>
                </a:solidFill>
              </a:rPr>
              <a:t>Long-Term Community Support</a:t>
            </a:r>
          </a:p>
        </p:txBody>
      </p:sp>
      <p:pic>
        <p:nvPicPr>
          <p:cNvPr id="45" name="Picture 44">
            <a:extLst>
              <a:ext uri="{FF2B5EF4-FFF2-40B4-BE49-F238E27FC236}">
                <a16:creationId xmlns:a16="http://schemas.microsoft.com/office/drawing/2014/main" id="{D3D1E381-3197-43AD-1C31-0D32BC9E3B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8243" y="1372432"/>
            <a:ext cx="2450048" cy="2416221"/>
          </a:xfrm>
          <a:prstGeom prst="rect">
            <a:avLst/>
          </a:prstGeom>
        </p:spPr>
      </p:pic>
      <p:pic>
        <p:nvPicPr>
          <p:cNvPr id="49" name="Picture 48">
            <a:extLst>
              <a:ext uri="{FF2B5EF4-FFF2-40B4-BE49-F238E27FC236}">
                <a16:creationId xmlns:a16="http://schemas.microsoft.com/office/drawing/2014/main" id="{9679EB38-EEB2-45D2-AF88-C001A8F99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302" y="4243054"/>
            <a:ext cx="2259345" cy="2122107"/>
          </a:xfrm>
          <a:prstGeom prst="rect">
            <a:avLst/>
          </a:prstGeom>
        </p:spPr>
      </p:pic>
      <p:pic>
        <p:nvPicPr>
          <p:cNvPr id="51" name="Picture 50">
            <a:extLst>
              <a:ext uri="{FF2B5EF4-FFF2-40B4-BE49-F238E27FC236}">
                <a16:creationId xmlns:a16="http://schemas.microsoft.com/office/drawing/2014/main" id="{AB344743-3D62-AF39-7A92-71783075DF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02" y="1615366"/>
            <a:ext cx="2450048" cy="2301227"/>
          </a:xfrm>
          <a:prstGeom prst="rect">
            <a:avLst/>
          </a:prstGeom>
        </p:spPr>
      </p:pic>
      <p:pic>
        <p:nvPicPr>
          <p:cNvPr id="53" name="Picture 52">
            <a:extLst>
              <a:ext uri="{FF2B5EF4-FFF2-40B4-BE49-F238E27FC236}">
                <a16:creationId xmlns:a16="http://schemas.microsoft.com/office/drawing/2014/main" id="{B70273E9-BDA1-FF90-9F26-E4E156D13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400" y="3559889"/>
            <a:ext cx="2537813" cy="2383660"/>
          </a:xfrm>
          <a:prstGeom prst="rect">
            <a:avLst/>
          </a:prstGeom>
        </p:spPr>
      </p:pic>
    </p:spTree>
    <p:extLst>
      <p:ext uri="{BB962C8B-B14F-4D97-AF65-F5344CB8AC3E}">
        <p14:creationId xmlns:p14="http://schemas.microsoft.com/office/powerpoint/2010/main" val="3066258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85358-A947-D5CA-37CF-80761652AD43}"/>
              </a:ext>
            </a:extLst>
          </p:cNvPr>
          <p:cNvSpPr>
            <a:spLocks noGrp="1"/>
          </p:cNvSpPr>
          <p:nvPr>
            <p:ph type="title"/>
          </p:nvPr>
        </p:nvSpPr>
        <p:spPr>
          <a:xfrm>
            <a:off x="838199" y="557189"/>
            <a:ext cx="4116355" cy="5567891"/>
          </a:xfrm>
        </p:spPr>
        <p:txBody>
          <a:bodyPr vert="horz" lIns="91440" tIns="45720" rIns="91440" bIns="45720" rtlCol="0" anchor="ctr">
            <a:normAutofit/>
          </a:bodyPr>
          <a:lstStyle/>
          <a:p>
            <a:pPr algn="l"/>
            <a:r>
              <a:rPr lang="en-US" sz="4400" kern="1200" dirty="0">
                <a:solidFill>
                  <a:schemeClr val="accent4"/>
                </a:solidFill>
                <a:latin typeface="+mj-lt"/>
                <a:ea typeface="+mj-ea"/>
                <a:cs typeface="+mj-cs"/>
              </a:rPr>
              <a:t>How to access the programs? </a:t>
            </a:r>
          </a:p>
        </p:txBody>
      </p:sp>
      <p:graphicFrame>
        <p:nvGraphicFramePr>
          <p:cNvPr id="5" name="Content Placeholder 4">
            <a:extLst>
              <a:ext uri="{FF2B5EF4-FFF2-40B4-BE49-F238E27FC236}">
                <a16:creationId xmlns:a16="http://schemas.microsoft.com/office/drawing/2014/main" id="{0527DF58-8FAA-06AF-3BDF-54E1E83A301E}"/>
              </a:ext>
            </a:extLst>
          </p:cNvPr>
          <p:cNvGraphicFramePr>
            <a:graphicFrameLocks noGrp="1"/>
          </p:cNvGraphicFramePr>
          <p:nvPr>
            <p:ph sz="quarter" idx="10"/>
            <p:extLst>
              <p:ext uri="{D42A27DB-BD31-4B8C-83A1-F6EECF244321}">
                <p14:modId xmlns:p14="http://schemas.microsoft.com/office/powerpoint/2010/main" val="303433512"/>
              </p:ext>
            </p:extLst>
          </p:nvPr>
        </p:nvGraphicFramePr>
        <p:xfrm>
          <a:off x="4314972" y="455612"/>
          <a:ext cx="7579330" cy="6083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C564771E-DB22-7FDE-4F10-BE718C2135A3}"/>
              </a:ext>
            </a:extLst>
          </p:cNvPr>
          <p:cNvSpPr>
            <a:spLocks noGrp="1"/>
          </p:cNvSpPr>
          <p:nvPr>
            <p:ph type="sldNum" sz="quarter" idx="4"/>
          </p:nvPr>
        </p:nvSpPr>
        <p:spPr/>
        <p:txBody>
          <a:bodyPr vert="horz" lIns="91440" tIns="45720" rIns="91440" bIns="45720" rtlCol="0" anchor="ctr">
            <a:normAutofit/>
          </a:bodyPr>
          <a:lstStyle/>
          <a:p>
            <a:pPr>
              <a:spcAft>
                <a:spcPts val="600"/>
              </a:spcAft>
            </a:pPr>
            <a:fld id="{EA87306C-81BA-4795-A5CA-9392456A8C1E}" type="slidenum">
              <a:rPr lang="en-US" smtClean="0">
                <a:solidFill>
                  <a:schemeClr val="tx1">
                    <a:tint val="75000"/>
                  </a:schemeClr>
                </a:solidFill>
              </a:rPr>
              <a:pPr>
                <a:spcAft>
                  <a:spcPts val="600"/>
                </a:spcAft>
              </a:pPr>
              <a:t>24</a:t>
            </a:fld>
            <a:endParaRPr lang="en-US">
              <a:solidFill>
                <a:schemeClr val="tx1">
                  <a:tint val="75000"/>
                </a:schemeClr>
              </a:solidFill>
            </a:endParaRPr>
          </a:p>
        </p:txBody>
      </p:sp>
    </p:spTree>
    <p:extLst>
      <p:ext uri="{BB962C8B-B14F-4D97-AF65-F5344CB8AC3E}">
        <p14:creationId xmlns:p14="http://schemas.microsoft.com/office/powerpoint/2010/main" val="27687507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F4AF6-CCD1-A8C8-5817-25DBDA284E56}"/>
              </a:ext>
            </a:extLst>
          </p:cNvPr>
          <p:cNvSpPr>
            <a:spLocks noGrp="1"/>
          </p:cNvSpPr>
          <p:nvPr>
            <p:ph type="title"/>
          </p:nvPr>
        </p:nvSpPr>
        <p:spPr/>
        <p:txBody>
          <a:bodyPr/>
          <a:lstStyle/>
          <a:p>
            <a:r>
              <a:rPr lang="en-US" b="1" dirty="0"/>
              <a:t>Engagement, Assessment, &amp; Diversion</a:t>
            </a:r>
            <a:endParaRPr lang="en-US" dirty="0"/>
          </a:p>
        </p:txBody>
      </p:sp>
      <p:sp>
        <p:nvSpPr>
          <p:cNvPr id="3" name="Content Placeholder 2">
            <a:extLst>
              <a:ext uri="{FF2B5EF4-FFF2-40B4-BE49-F238E27FC236}">
                <a16:creationId xmlns:a16="http://schemas.microsoft.com/office/drawing/2014/main" id="{7B8689B3-7BC3-5213-607E-C34D0B737442}"/>
              </a:ext>
            </a:extLst>
          </p:cNvPr>
          <p:cNvSpPr>
            <a:spLocks noGrp="1"/>
          </p:cNvSpPr>
          <p:nvPr>
            <p:ph idx="1"/>
          </p:nvPr>
        </p:nvSpPr>
        <p:spPr/>
        <p:txBody>
          <a:bodyPr/>
          <a:lstStyle/>
          <a:p>
            <a:r>
              <a:rPr lang="en-US" b="1" dirty="0"/>
              <a:t>Engagement</a:t>
            </a:r>
            <a:r>
              <a:rPr lang="en-US" dirty="0"/>
              <a:t> is the critical first step in connecting individuals and families experiencing homelessness to housing opportunities and supportive services. </a:t>
            </a:r>
          </a:p>
          <a:p>
            <a:r>
              <a:rPr lang="en-US" b="1" dirty="0"/>
              <a:t>Assessment</a:t>
            </a:r>
            <a:r>
              <a:rPr lang="en-US" dirty="0"/>
              <a:t> helps determine the need and connection to the most appropriate housing intervention based on their needs. </a:t>
            </a:r>
          </a:p>
          <a:p>
            <a:r>
              <a:rPr lang="en-US" b="1" dirty="0"/>
              <a:t>Diversion</a:t>
            </a:r>
            <a:r>
              <a:rPr lang="en-US" dirty="0"/>
              <a:t> focuses on redirecting individuals away from entering the homeless system by identifying immediate, alternative housing options. </a:t>
            </a:r>
          </a:p>
        </p:txBody>
      </p:sp>
      <p:pic>
        <p:nvPicPr>
          <p:cNvPr id="4" name="Picture 3">
            <a:extLst>
              <a:ext uri="{FF2B5EF4-FFF2-40B4-BE49-F238E27FC236}">
                <a16:creationId xmlns:a16="http://schemas.microsoft.com/office/drawing/2014/main" id="{2A107DC3-538F-FE80-D8A7-6E281177A4E6}"/>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1088783" y="-198497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92140EDB-5DE0-7478-6C2F-84F7564AD2C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35269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0BB86-3A81-A032-00C9-B18035F798A0}"/>
              </a:ext>
            </a:extLst>
          </p:cNvPr>
          <p:cNvSpPr>
            <a:spLocks noGrp="1"/>
          </p:cNvSpPr>
          <p:nvPr>
            <p:ph type="title"/>
          </p:nvPr>
        </p:nvSpPr>
        <p:spPr>
          <a:xfrm>
            <a:off x="1188063" y="447249"/>
            <a:ext cx="9356106" cy="1200329"/>
          </a:xfrm>
        </p:spPr>
        <p:txBody>
          <a:bodyPr anchor="t">
            <a:normAutofit fontScale="90000"/>
          </a:bodyPr>
          <a:lstStyle/>
          <a:p>
            <a:r>
              <a:rPr lang="en-US" sz="6200" dirty="0"/>
              <a:t>Outreach and Engagement </a:t>
            </a:r>
          </a:p>
        </p:txBody>
      </p:sp>
      <p:graphicFrame>
        <p:nvGraphicFramePr>
          <p:cNvPr id="5" name="Content Placeholder 2">
            <a:extLst>
              <a:ext uri="{FF2B5EF4-FFF2-40B4-BE49-F238E27FC236}">
                <a16:creationId xmlns:a16="http://schemas.microsoft.com/office/drawing/2014/main" id="{C73CE0FD-37C5-8B51-E2DE-35297C2D9C7C}"/>
              </a:ext>
            </a:extLst>
          </p:cNvPr>
          <p:cNvGraphicFramePr>
            <a:graphicFrameLocks noGrp="1"/>
          </p:cNvGraphicFramePr>
          <p:nvPr>
            <p:ph idx="1"/>
            <p:extLst>
              <p:ext uri="{D42A27DB-BD31-4B8C-83A1-F6EECF244321}">
                <p14:modId xmlns:p14="http://schemas.microsoft.com/office/powerpoint/2010/main" val="325552734"/>
              </p:ext>
            </p:extLst>
          </p:nvPr>
        </p:nvGraphicFramePr>
        <p:xfrm>
          <a:off x="1188062" y="1825625"/>
          <a:ext cx="9356107" cy="4394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0786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C8F94-A885-E23A-15DB-3C3347E7D5A3}"/>
              </a:ext>
            </a:extLst>
          </p:cNvPr>
          <p:cNvSpPr>
            <a:spLocks noGrp="1"/>
          </p:cNvSpPr>
          <p:nvPr>
            <p:ph type="title"/>
          </p:nvPr>
        </p:nvSpPr>
        <p:spPr>
          <a:xfrm>
            <a:off x="918501" y="1000516"/>
            <a:ext cx="4850928" cy="4270963"/>
          </a:xfrm>
        </p:spPr>
        <p:txBody>
          <a:bodyPr anchor="ctr">
            <a:normAutofit/>
          </a:bodyPr>
          <a:lstStyle/>
          <a:p>
            <a:r>
              <a:rPr lang="en-US" sz="5200" dirty="0"/>
              <a:t>Outreach and Engagement: MHC</a:t>
            </a:r>
          </a:p>
        </p:txBody>
      </p:sp>
      <p:sp>
        <p:nvSpPr>
          <p:cNvPr id="3" name="Content Placeholder 2">
            <a:extLst>
              <a:ext uri="{FF2B5EF4-FFF2-40B4-BE49-F238E27FC236}">
                <a16:creationId xmlns:a16="http://schemas.microsoft.com/office/drawing/2014/main" id="{DA67EA8F-8FA6-1D8C-256F-83527AC8787B}"/>
              </a:ext>
            </a:extLst>
          </p:cNvPr>
          <p:cNvSpPr>
            <a:spLocks noGrp="1"/>
          </p:cNvSpPr>
          <p:nvPr>
            <p:ph idx="1"/>
          </p:nvPr>
        </p:nvSpPr>
        <p:spPr>
          <a:xfrm>
            <a:off x="6297233" y="518400"/>
            <a:ext cx="5440677" cy="5837949"/>
          </a:xfrm>
        </p:spPr>
        <p:txBody>
          <a:bodyPr anchor="ctr">
            <a:normAutofit/>
          </a:bodyPr>
          <a:lstStyle/>
          <a:p>
            <a:pPr marL="0" indent="0">
              <a:buNone/>
            </a:pPr>
            <a:r>
              <a:rPr lang="en-US" sz="2000" dirty="0">
                <a:solidFill>
                  <a:schemeClr val="bg2">
                    <a:lumMod val="10000"/>
                    <a:alpha val="80000"/>
                  </a:schemeClr>
                </a:solidFill>
              </a:rPr>
              <a:t>All 4 of MHC’s Supportive Services programs support outreach and engagement activities; however, each program targets outreach to a different population based on that program eligibility requirements.  </a:t>
            </a:r>
          </a:p>
          <a:p>
            <a:pPr lvl="1"/>
            <a:r>
              <a:rPr lang="en-US" sz="2000" dirty="0">
                <a:solidFill>
                  <a:schemeClr val="accent2">
                    <a:alpha val="80000"/>
                  </a:schemeClr>
                </a:solidFill>
              </a:rPr>
              <a:t>ESG: </a:t>
            </a:r>
            <a:r>
              <a:rPr lang="en-US" sz="2000" dirty="0">
                <a:solidFill>
                  <a:schemeClr val="bg2">
                    <a:lumMod val="10000"/>
                    <a:alpha val="80000"/>
                  </a:schemeClr>
                </a:solidFill>
              </a:rPr>
              <a:t>Street Outreach targeted to unsheltered homeless individuals.</a:t>
            </a:r>
          </a:p>
          <a:p>
            <a:pPr lvl="1"/>
            <a:r>
              <a:rPr lang="en-US" sz="2000" dirty="0">
                <a:solidFill>
                  <a:schemeClr val="accent2">
                    <a:alpha val="80000"/>
                  </a:schemeClr>
                </a:solidFill>
              </a:rPr>
              <a:t>HOME-ARP: </a:t>
            </a:r>
            <a:r>
              <a:rPr lang="en-US" sz="2000" dirty="0">
                <a:solidFill>
                  <a:schemeClr val="bg2">
                    <a:lumMod val="10000"/>
                    <a:alpha val="80000"/>
                  </a:schemeClr>
                </a:solidFill>
              </a:rPr>
              <a:t>Outreach targeted to all four of the qualifying populations. </a:t>
            </a:r>
          </a:p>
          <a:p>
            <a:pPr lvl="1"/>
            <a:r>
              <a:rPr lang="en-US" sz="2000" dirty="0">
                <a:solidFill>
                  <a:schemeClr val="accent2">
                    <a:alpha val="80000"/>
                  </a:schemeClr>
                </a:solidFill>
              </a:rPr>
              <a:t>CHOICE: </a:t>
            </a:r>
            <a:r>
              <a:rPr lang="en-US" sz="2000" dirty="0">
                <a:solidFill>
                  <a:schemeClr val="bg2">
                    <a:lumMod val="10000"/>
                    <a:alpha val="80000"/>
                  </a:schemeClr>
                </a:solidFill>
              </a:rPr>
              <a:t>Outreach targeted to individuals with a serious mental illness. </a:t>
            </a:r>
          </a:p>
          <a:p>
            <a:pPr lvl="1"/>
            <a:r>
              <a:rPr lang="en-US" sz="2000" dirty="0">
                <a:solidFill>
                  <a:schemeClr val="accent2">
                    <a:alpha val="80000"/>
                  </a:schemeClr>
                </a:solidFill>
              </a:rPr>
              <a:t>HOPWA: </a:t>
            </a:r>
            <a:r>
              <a:rPr lang="en-US" sz="2000" dirty="0">
                <a:solidFill>
                  <a:schemeClr val="bg2">
                    <a:lumMod val="10000"/>
                    <a:alpha val="80000"/>
                  </a:schemeClr>
                </a:solidFill>
              </a:rPr>
              <a:t>Outreach targeted to individuals diagnosed with HIV/AIDS.</a:t>
            </a:r>
          </a:p>
        </p:txBody>
      </p:sp>
      <p:pic>
        <p:nvPicPr>
          <p:cNvPr id="4" name="Picture 3">
            <a:extLst>
              <a:ext uri="{FF2B5EF4-FFF2-40B4-BE49-F238E27FC236}">
                <a16:creationId xmlns:a16="http://schemas.microsoft.com/office/drawing/2014/main" id="{57BAC12E-2934-8062-BA5C-49B6FF529A97}"/>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850533" y="-1880204"/>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4A54D7D2-6D32-2C7C-B0D9-C9BEC716A9F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471267" y="3555302"/>
            <a:ext cx="3446734" cy="4920432"/>
          </a:xfrm>
          <a:prstGeom prst="rect">
            <a:avLst/>
          </a:prstGeom>
        </p:spPr>
      </p:pic>
    </p:spTree>
    <p:extLst>
      <p:ext uri="{BB962C8B-B14F-4D97-AF65-F5344CB8AC3E}">
        <p14:creationId xmlns:p14="http://schemas.microsoft.com/office/powerpoint/2010/main" val="14861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D81B4-97EB-5584-BD75-07621B96B4FC}"/>
              </a:ext>
            </a:extLst>
          </p:cNvPr>
          <p:cNvSpPr>
            <a:spLocks noGrp="1"/>
          </p:cNvSpPr>
          <p:nvPr>
            <p:ph type="title"/>
          </p:nvPr>
        </p:nvSpPr>
        <p:spPr/>
        <p:txBody>
          <a:bodyPr/>
          <a:lstStyle/>
          <a:p>
            <a:r>
              <a:rPr lang="en-US" dirty="0"/>
              <a:t>Outreach and Engagement: ESG</a:t>
            </a:r>
          </a:p>
        </p:txBody>
      </p:sp>
      <p:sp>
        <p:nvSpPr>
          <p:cNvPr id="3" name="Content Placeholder 2">
            <a:extLst>
              <a:ext uri="{FF2B5EF4-FFF2-40B4-BE49-F238E27FC236}">
                <a16:creationId xmlns:a16="http://schemas.microsoft.com/office/drawing/2014/main" id="{553FFC37-F9AB-67E3-811E-60CA472E3F9F}"/>
              </a:ext>
            </a:extLst>
          </p:cNvPr>
          <p:cNvSpPr>
            <a:spLocks noGrp="1"/>
          </p:cNvSpPr>
          <p:nvPr>
            <p:ph idx="1"/>
          </p:nvPr>
        </p:nvSpPr>
        <p:spPr/>
        <p:txBody>
          <a:bodyPr/>
          <a:lstStyle/>
          <a:p>
            <a:r>
              <a:rPr lang="en-US" b="1" dirty="0"/>
              <a:t>Street Outreach</a:t>
            </a:r>
            <a:r>
              <a:rPr lang="en-US" dirty="0"/>
              <a:t>: designed to provide essential services to unsheltered homeless individuals and families. It focuses on building relationships and engaging those living in places not meant for human habitation—such as parks, abandoned buildings, or campgrounds—to connect them with emergency shelter, housing, or critical health services.</a:t>
            </a:r>
          </a:p>
        </p:txBody>
      </p:sp>
      <p:pic>
        <p:nvPicPr>
          <p:cNvPr id="4" name="Picture 3">
            <a:extLst>
              <a:ext uri="{FF2B5EF4-FFF2-40B4-BE49-F238E27FC236}">
                <a16:creationId xmlns:a16="http://schemas.microsoft.com/office/drawing/2014/main" id="{6F199A59-D3F8-8D72-2E4E-4D768B6F8A7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1088783" y="-198497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6CEC783C-E2BF-34FD-2250-036E0E2FE3FF}"/>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63388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62661-D5DF-CFFC-4A4A-37898B2355F1}"/>
              </a:ext>
            </a:extLst>
          </p:cNvPr>
          <p:cNvSpPr>
            <a:spLocks noGrp="1"/>
          </p:cNvSpPr>
          <p:nvPr>
            <p:ph type="title"/>
          </p:nvPr>
        </p:nvSpPr>
        <p:spPr/>
        <p:txBody>
          <a:bodyPr/>
          <a:lstStyle/>
          <a:p>
            <a:r>
              <a:rPr lang="en-US" dirty="0"/>
              <a:t>Outreach and Engagement: ESG</a:t>
            </a:r>
          </a:p>
        </p:txBody>
      </p:sp>
      <p:sp>
        <p:nvSpPr>
          <p:cNvPr id="3" name="Content Placeholder 2">
            <a:extLst>
              <a:ext uri="{FF2B5EF4-FFF2-40B4-BE49-F238E27FC236}">
                <a16:creationId xmlns:a16="http://schemas.microsoft.com/office/drawing/2014/main" id="{D4C26189-5D93-8B9C-4EF3-C6B7CA406556}"/>
              </a:ext>
            </a:extLst>
          </p:cNvPr>
          <p:cNvSpPr>
            <a:spLocks noGrp="1"/>
          </p:cNvSpPr>
          <p:nvPr>
            <p:ph idx="1"/>
          </p:nvPr>
        </p:nvSpPr>
        <p:spPr>
          <a:xfrm>
            <a:off x="627797" y="1825625"/>
            <a:ext cx="10726003" cy="4351338"/>
          </a:xfrm>
        </p:spPr>
        <p:txBody>
          <a:bodyPr/>
          <a:lstStyle/>
          <a:p>
            <a:r>
              <a:rPr lang="en-US" dirty="0"/>
              <a:t>Beyond outreach and engagement, ESG also provides:</a:t>
            </a:r>
          </a:p>
          <a:p>
            <a:pPr lvl="1"/>
            <a:r>
              <a:rPr lang="en-US" dirty="0"/>
              <a:t>Case management </a:t>
            </a:r>
          </a:p>
          <a:p>
            <a:pPr lvl="1"/>
            <a:r>
              <a:rPr lang="en-US" dirty="0"/>
              <a:t>Essential needs </a:t>
            </a:r>
          </a:p>
          <a:p>
            <a:pPr lvl="1"/>
            <a:r>
              <a:rPr lang="en-US" dirty="0"/>
              <a:t>Outpatient Health Services</a:t>
            </a:r>
          </a:p>
          <a:p>
            <a:pPr lvl="1"/>
            <a:r>
              <a:rPr lang="en-US" dirty="0"/>
              <a:t>Transportation </a:t>
            </a:r>
          </a:p>
          <a:p>
            <a:pPr lvl="1"/>
            <a:r>
              <a:rPr lang="en-US" dirty="0"/>
              <a:t>Outpatient Mental Health Services</a:t>
            </a:r>
          </a:p>
          <a:p>
            <a:pPr lvl="1"/>
            <a:r>
              <a:rPr lang="en-US" dirty="0"/>
              <a:t>Engagement (crisis counseling; urgent physical needs, such as providing meals, blankets, clothes, or toiletries; and actively connecting to programs)</a:t>
            </a:r>
          </a:p>
        </p:txBody>
      </p:sp>
      <p:pic>
        <p:nvPicPr>
          <p:cNvPr id="4" name="Picture 3">
            <a:extLst>
              <a:ext uri="{FF2B5EF4-FFF2-40B4-BE49-F238E27FC236}">
                <a16:creationId xmlns:a16="http://schemas.microsoft.com/office/drawing/2014/main" id="{AF607D6D-4598-5ECA-DB9D-D477A28438B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11088783" y="-198497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2507D403-6C49-0299-E069-96A12C05D64D}"/>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360074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87A7A-6299-6079-9116-7B86155FCE0B}"/>
              </a:ext>
            </a:extLst>
          </p:cNvPr>
          <p:cNvSpPr>
            <a:spLocks noGrp="1"/>
          </p:cNvSpPr>
          <p:nvPr>
            <p:ph type="title"/>
          </p:nvPr>
        </p:nvSpPr>
        <p:spPr>
          <a:xfrm>
            <a:off x="548890" y="3706651"/>
            <a:ext cx="6090763" cy="2124950"/>
          </a:xfrm>
        </p:spPr>
        <p:txBody>
          <a:bodyPr anchor="t">
            <a:normAutofit/>
          </a:bodyPr>
          <a:lstStyle/>
          <a:p>
            <a:pPr algn="r"/>
            <a:r>
              <a:rPr lang="en-US" sz="4800" dirty="0">
                <a:solidFill>
                  <a:schemeClr val="accent4"/>
                </a:solidFill>
              </a:rPr>
              <a:t>From homelessness to housed</a:t>
            </a:r>
          </a:p>
        </p:txBody>
      </p:sp>
      <p:pic>
        <p:nvPicPr>
          <p:cNvPr id="7" name="Picture 6">
            <a:extLst>
              <a:ext uri="{FF2B5EF4-FFF2-40B4-BE49-F238E27FC236}">
                <a16:creationId xmlns:a16="http://schemas.microsoft.com/office/drawing/2014/main" id="{CCA8FABA-037C-13E2-5695-DBD23370CB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645" y="152401"/>
            <a:ext cx="3784106" cy="3554250"/>
          </a:xfrm>
          <a:prstGeom prst="rect">
            <a:avLst/>
          </a:prstGeom>
        </p:spPr>
      </p:pic>
      <p:pic>
        <p:nvPicPr>
          <p:cNvPr id="9" name="Picture 8">
            <a:extLst>
              <a:ext uri="{FF2B5EF4-FFF2-40B4-BE49-F238E27FC236}">
                <a16:creationId xmlns:a16="http://schemas.microsoft.com/office/drawing/2014/main" id="{473873E9-D2E6-C75D-0AB6-8F95EB3B20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3661" y="2782314"/>
            <a:ext cx="4339264" cy="4075686"/>
          </a:xfrm>
          <a:prstGeom prst="rect">
            <a:avLst/>
          </a:prstGeom>
        </p:spPr>
      </p:pic>
    </p:spTree>
    <p:extLst>
      <p:ext uri="{BB962C8B-B14F-4D97-AF65-F5344CB8AC3E}">
        <p14:creationId xmlns:p14="http://schemas.microsoft.com/office/powerpoint/2010/main" val="762067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A1BE-9373-7076-2025-58973F5BC136}"/>
              </a:ext>
            </a:extLst>
          </p:cNvPr>
          <p:cNvSpPr>
            <a:spLocks noGrp="1"/>
          </p:cNvSpPr>
          <p:nvPr>
            <p:ph type="title"/>
          </p:nvPr>
        </p:nvSpPr>
        <p:spPr/>
        <p:txBody>
          <a:bodyPr/>
          <a:lstStyle/>
          <a:p>
            <a:r>
              <a:rPr lang="en-US" dirty="0"/>
              <a:t>Intentional Outreach: ESG </a:t>
            </a:r>
          </a:p>
        </p:txBody>
      </p:sp>
      <p:sp>
        <p:nvSpPr>
          <p:cNvPr id="3" name="Content Placeholder 2">
            <a:extLst>
              <a:ext uri="{FF2B5EF4-FFF2-40B4-BE49-F238E27FC236}">
                <a16:creationId xmlns:a16="http://schemas.microsoft.com/office/drawing/2014/main" id="{6676F247-9CE2-710B-01AE-3F3BBE806ED4}"/>
              </a:ext>
            </a:extLst>
          </p:cNvPr>
          <p:cNvSpPr>
            <a:spLocks noGrp="1"/>
          </p:cNvSpPr>
          <p:nvPr>
            <p:ph idx="1"/>
          </p:nvPr>
        </p:nvSpPr>
        <p:spPr/>
        <p:txBody>
          <a:bodyPr/>
          <a:lstStyle/>
          <a:p>
            <a:pPr marL="0" indent="0">
              <a:buNone/>
            </a:pPr>
            <a:r>
              <a:rPr lang="en-US" dirty="0"/>
              <a:t>Resources available through outreach allows for outreach to be targeted and purposeful and allows unhoused individuals to gain access to support, case management and housing. </a:t>
            </a:r>
          </a:p>
        </p:txBody>
      </p:sp>
      <p:pic>
        <p:nvPicPr>
          <p:cNvPr id="4" name="Picture 3">
            <a:extLst>
              <a:ext uri="{FF2B5EF4-FFF2-40B4-BE49-F238E27FC236}">
                <a16:creationId xmlns:a16="http://schemas.microsoft.com/office/drawing/2014/main" id="{89D919B5-10DF-C74E-5963-306DEAF4281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298208" y="-162302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8838DBDD-33ED-E2A2-1AB1-EC87B88E5980}"/>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261717" y="3517202"/>
            <a:ext cx="3446734" cy="4920432"/>
          </a:xfrm>
          <a:prstGeom prst="rect">
            <a:avLst/>
          </a:prstGeom>
        </p:spPr>
      </p:pic>
    </p:spTree>
    <p:extLst>
      <p:ext uri="{BB962C8B-B14F-4D97-AF65-F5344CB8AC3E}">
        <p14:creationId xmlns:p14="http://schemas.microsoft.com/office/powerpoint/2010/main" val="13918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D9678-697F-A66F-AF74-0F2106EC6F59}"/>
              </a:ext>
            </a:extLst>
          </p:cNvPr>
          <p:cNvSpPr>
            <a:spLocks noGrp="1"/>
          </p:cNvSpPr>
          <p:nvPr>
            <p:ph type="title"/>
          </p:nvPr>
        </p:nvSpPr>
        <p:spPr/>
        <p:txBody>
          <a:bodyPr/>
          <a:lstStyle/>
          <a:p>
            <a:r>
              <a:rPr lang="en-US" dirty="0"/>
              <a:t>Outreach &amp; Market Studies </a:t>
            </a:r>
          </a:p>
        </p:txBody>
      </p:sp>
      <p:sp>
        <p:nvSpPr>
          <p:cNvPr id="3" name="Text Placeholder 2">
            <a:extLst>
              <a:ext uri="{FF2B5EF4-FFF2-40B4-BE49-F238E27FC236}">
                <a16:creationId xmlns:a16="http://schemas.microsoft.com/office/drawing/2014/main" id="{1730CA18-A2C8-4FE1-4831-043C3F9201DE}"/>
              </a:ext>
            </a:extLst>
          </p:cNvPr>
          <p:cNvSpPr>
            <a:spLocks noGrp="1"/>
          </p:cNvSpPr>
          <p:nvPr>
            <p:ph type="body" idx="1"/>
          </p:nvPr>
        </p:nvSpPr>
        <p:spPr/>
        <p:txBody>
          <a:bodyPr/>
          <a:lstStyle/>
          <a:p>
            <a:r>
              <a:rPr lang="en-US" dirty="0"/>
              <a:t>Outreach Data</a:t>
            </a:r>
          </a:p>
        </p:txBody>
      </p:sp>
      <p:sp>
        <p:nvSpPr>
          <p:cNvPr id="4" name="Content Placeholder 3">
            <a:extLst>
              <a:ext uri="{FF2B5EF4-FFF2-40B4-BE49-F238E27FC236}">
                <a16:creationId xmlns:a16="http://schemas.microsoft.com/office/drawing/2014/main" id="{21D7A75F-656F-F885-34B5-884BA09CBF92}"/>
              </a:ext>
            </a:extLst>
          </p:cNvPr>
          <p:cNvSpPr>
            <a:spLocks noGrp="1"/>
          </p:cNvSpPr>
          <p:nvPr>
            <p:ph sz="half" idx="2"/>
          </p:nvPr>
        </p:nvSpPr>
        <p:spPr/>
        <p:txBody>
          <a:bodyPr>
            <a:normAutofit fontScale="77500" lnSpcReduction="20000"/>
          </a:bodyPr>
          <a:lstStyle/>
          <a:p>
            <a:r>
              <a:rPr lang="en-US" dirty="0"/>
              <a:t>Direct surveys conducted statewide that collect relevant housing information:</a:t>
            </a:r>
          </a:p>
          <a:p>
            <a:pPr lvl="1"/>
            <a:r>
              <a:rPr lang="en-US" dirty="0"/>
              <a:t>Location </a:t>
            </a:r>
          </a:p>
          <a:p>
            <a:pPr lvl="1"/>
            <a:r>
              <a:rPr lang="en-US" dirty="0"/>
              <a:t>Household demographics</a:t>
            </a:r>
          </a:p>
          <a:p>
            <a:pPr lvl="1"/>
            <a:r>
              <a:rPr lang="en-US" dirty="0"/>
              <a:t>Current living situation </a:t>
            </a:r>
          </a:p>
          <a:p>
            <a:pPr lvl="1"/>
            <a:r>
              <a:rPr lang="en-US" dirty="0"/>
              <a:t>Household income</a:t>
            </a:r>
          </a:p>
          <a:p>
            <a:pPr lvl="1"/>
            <a:r>
              <a:rPr lang="en-US" dirty="0"/>
              <a:t>Disabling conditions </a:t>
            </a:r>
          </a:p>
          <a:p>
            <a:pPr lvl="1"/>
            <a:r>
              <a:rPr lang="en-US" dirty="0"/>
              <a:t>Housing history </a:t>
            </a:r>
          </a:p>
        </p:txBody>
      </p:sp>
      <p:sp>
        <p:nvSpPr>
          <p:cNvPr id="5" name="Text Placeholder 4">
            <a:extLst>
              <a:ext uri="{FF2B5EF4-FFF2-40B4-BE49-F238E27FC236}">
                <a16:creationId xmlns:a16="http://schemas.microsoft.com/office/drawing/2014/main" id="{33A0040A-49E5-BE5E-C2C9-4250B2C2252C}"/>
              </a:ext>
            </a:extLst>
          </p:cNvPr>
          <p:cNvSpPr>
            <a:spLocks noGrp="1"/>
          </p:cNvSpPr>
          <p:nvPr>
            <p:ph type="body" sz="quarter" idx="3"/>
          </p:nvPr>
        </p:nvSpPr>
        <p:spPr/>
        <p:txBody>
          <a:bodyPr/>
          <a:lstStyle/>
          <a:p>
            <a:r>
              <a:rPr lang="en-US" dirty="0"/>
              <a:t>Market Study Data</a:t>
            </a:r>
          </a:p>
        </p:txBody>
      </p:sp>
      <p:sp>
        <p:nvSpPr>
          <p:cNvPr id="6" name="Content Placeholder 5">
            <a:extLst>
              <a:ext uri="{FF2B5EF4-FFF2-40B4-BE49-F238E27FC236}">
                <a16:creationId xmlns:a16="http://schemas.microsoft.com/office/drawing/2014/main" id="{38DC9FD9-3952-75E3-36C4-C93D47DB56B0}"/>
              </a:ext>
            </a:extLst>
          </p:cNvPr>
          <p:cNvSpPr>
            <a:spLocks noGrp="1"/>
          </p:cNvSpPr>
          <p:nvPr>
            <p:ph sz="quarter" idx="4"/>
          </p:nvPr>
        </p:nvSpPr>
        <p:spPr/>
        <p:txBody>
          <a:bodyPr>
            <a:normAutofit fontScale="77500" lnSpcReduction="20000"/>
          </a:bodyPr>
          <a:lstStyle/>
          <a:p>
            <a:r>
              <a:rPr lang="en-US" dirty="0"/>
              <a:t>HUD databases </a:t>
            </a:r>
          </a:p>
          <a:p>
            <a:r>
              <a:rPr lang="en-US" dirty="0"/>
              <a:t>Public Records </a:t>
            </a:r>
          </a:p>
          <a:p>
            <a:r>
              <a:rPr lang="en-US" dirty="0"/>
              <a:t>Specialized Data Services </a:t>
            </a:r>
          </a:p>
          <a:p>
            <a:r>
              <a:rPr lang="en-US" dirty="0"/>
              <a:t>Census Data</a:t>
            </a:r>
          </a:p>
          <a:p>
            <a:r>
              <a:rPr lang="en-US" dirty="0"/>
              <a:t>Household Income Size and Tenure Analysis (HISTA) </a:t>
            </a:r>
            <a:r>
              <a:rPr lang="en-US" sz="2400" dirty="0"/>
              <a:t>builds on census data</a:t>
            </a:r>
            <a:endParaRPr lang="en-US" dirty="0"/>
          </a:p>
          <a:p>
            <a:r>
              <a:rPr lang="en-US" dirty="0"/>
              <a:t>Caritas/Nielsen: </a:t>
            </a:r>
            <a:r>
              <a:rPr lang="en-US" sz="2400" dirty="0"/>
              <a:t>provides 5 year projections based on the American Community Survey (ACS) report</a:t>
            </a:r>
          </a:p>
          <a:p>
            <a:r>
              <a:rPr lang="en-US" sz="2400" dirty="0"/>
              <a:t>*the last Census data was from 2020-2024</a:t>
            </a:r>
            <a:endParaRPr lang="en-US" dirty="0"/>
          </a:p>
        </p:txBody>
      </p:sp>
      <p:pic>
        <p:nvPicPr>
          <p:cNvPr id="7" name="Picture 6">
            <a:extLst>
              <a:ext uri="{FF2B5EF4-FFF2-40B4-BE49-F238E27FC236}">
                <a16:creationId xmlns:a16="http://schemas.microsoft.com/office/drawing/2014/main" id="{866B9283-674E-481E-C0A0-F251DD861E4D}"/>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11088783" y="-1984979"/>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1E0B0E57-E9F1-A5BF-1A70-3A59C064CFB2}"/>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44516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EF28-46B6-D34C-AAB5-E0E6BC65AF89}"/>
              </a:ext>
            </a:extLst>
          </p:cNvPr>
          <p:cNvSpPr>
            <a:spLocks noGrp="1"/>
          </p:cNvSpPr>
          <p:nvPr>
            <p:ph type="title"/>
          </p:nvPr>
        </p:nvSpPr>
        <p:spPr>
          <a:xfrm>
            <a:off x="1147665" y="489508"/>
            <a:ext cx="10203732" cy="1667569"/>
          </a:xfrm>
        </p:spPr>
        <p:txBody>
          <a:bodyPr vert="horz" lIns="91440" tIns="45720" rIns="91440" bIns="45720" rtlCol="0" anchor="b">
            <a:normAutofit/>
          </a:bodyPr>
          <a:lstStyle/>
          <a:p>
            <a:r>
              <a:rPr lang="en-US" sz="4000" kern="1200" dirty="0">
                <a:latin typeface="+mj-lt"/>
                <a:ea typeface="+mj-ea"/>
                <a:cs typeface="+mj-cs"/>
              </a:rPr>
              <a:t>Hitting or Missing the Mark </a:t>
            </a:r>
          </a:p>
        </p:txBody>
      </p:sp>
      <p:sp>
        <p:nvSpPr>
          <p:cNvPr id="6" name="Text Placeholder 5">
            <a:extLst>
              <a:ext uri="{FF2B5EF4-FFF2-40B4-BE49-F238E27FC236}">
                <a16:creationId xmlns:a16="http://schemas.microsoft.com/office/drawing/2014/main" id="{9A9A4425-5F18-870E-30C8-2F5B969CE55F}"/>
              </a:ext>
            </a:extLst>
          </p:cNvPr>
          <p:cNvSpPr>
            <a:spLocks noGrp="1"/>
          </p:cNvSpPr>
          <p:nvPr>
            <p:ph type="body" sz="half" idx="2"/>
          </p:nvPr>
        </p:nvSpPr>
        <p:spPr>
          <a:xfrm>
            <a:off x="1139849" y="2452547"/>
            <a:ext cx="9613876" cy="3197464"/>
          </a:xfrm>
        </p:spPr>
        <p:txBody>
          <a:bodyPr vert="horz" lIns="91440" tIns="45720" rIns="91440" bIns="45720" rtlCol="0" anchor="t">
            <a:normAutofit/>
          </a:bodyPr>
          <a:lstStyle/>
          <a:p>
            <a:pPr indent="-228600">
              <a:buFont typeface="Arial" panose="020B0604020202020204" pitchFamily="34" charset="0"/>
              <a:buChar char="•"/>
            </a:pPr>
            <a:r>
              <a:rPr lang="en-US" sz="2400" dirty="0"/>
              <a:t>If you have a preference for Special populations, is your current marketing efforts able to provide current detailed information on that population’s housing needs? </a:t>
            </a:r>
          </a:p>
          <a:p>
            <a:pPr indent="-228600">
              <a:buFont typeface="Arial" panose="020B0604020202020204" pitchFamily="34" charset="0"/>
              <a:buChar char="•"/>
            </a:pPr>
            <a:r>
              <a:rPr lang="en-US" sz="2400" dirty="0"/>
              <a:t>Or is that population lost in the general statistics of the community? </a:t>
            </a:r>
          </a:p>
        </p:txBody>
      </p:sp>
      <p:pic>
        <p:nvPicPr>
          <p:cNvPr id="7" name="Picture 6">
            <a:extLst>
              <a:ext uri="{FF2B5EF4-FFF2-40B4-BE49-F238E27FC236}">
                <a16:creationId xmlns:a16="http://schemas.microsoft.com/office/drawing/2014/main" id="{D7F5C10F-D1D2-2B79-F5AC-13ECAC595F7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8" name="Picture 7" descr="A picture containing orange, outdoor object&#10;&#10;AI-generated content may be incorrect.">
            <a:extLst>
              <a:ext uri="{FF2B5EF4-FFF2-40B4-BE49-F238E27FC236}">
                <a16:creationId xmlns:a16="http://schemas.microsoft.com/office/drawing/2014/main" id="{1788780A-AD66-9109-CC73-9BB6E6CE6D9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426947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22F6C-1944-2D74-F102-5CEAF95609F1}"/>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Special Populations MAOI and Vets</a:t>
            </a:r>
          </a:p>
        </p:txBody>
      </p:sp>
      <p:graphicFrame>
        <p:nvGraphicFramePr>
          <p:cNvPr id="4" name="Content Placeholder 3">
            <a:extLst>
              <a:ext uri="{FF2B5EF4-FFF2-40B4-BE49-F238E27FC236}">
                <a16:creationId xmlns:a16="http://schemas.microsoft.com/office/drawing/2014/main" id="{F74D6B3C-80C5-D7D0-209A-7BF0EEC1D39B}"/>
              </a:ext>
            </a:extLst>
          </p:cNvPr>
          <p:cNvGraphicFramePr>
            <a:graphicFrameLocks noGrp="1"/>
          </p:cNvGraphicFramePr>
          <p:nvPr>
            <p:ph idx="1"/>
            <p:extLst>
              <p:ext uri="{D42A27DB-BD31-4B8C-83A1-F6EECF244321}">
                <p14:modId xmlns:p14="http://schemas.microsoft.com/office/powerpoint/2010/main" val="572575693"/>
              </p:ext>
            </p:extLst>
          </p:nvPr>
        </p:nvGraphicFramePr>
        <p:xfrm>
          <a:off x="550506" y="890141"/>
          <a:ext cx="11456125" cy="4594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29899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5FAB33-B9B9-7A2C-5E3E-FD79F4485E62}"/>
              </a:ext>
            </a:extLst>
          </p:cNvPr>
          <p:cNvSpPr txBox="1">
            <a:spLocks/>
          </p:cNvSpPr>
          <p:nvPr/>
        </p:nvSpPr>
        <p:spPr>
          <a:xfrm>
            <a:off x="1539551" y="2195408"/>
            <a:ext cx="8985380" cy="246718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lang="en-US" sz="6000" b="1" kern="1200">
                <a:solidFill>
                  <a:schemeClr val="accent4"/>
                </a:solidFill>
                <a:latin typeface="+mj-lt"/>
                <a:ea typeface="+mj-ea"/>
                <a:cs typeface="+mj-cs"/>
              </a:defRPr>
            </a:lvl1pPr>
          </a:lstStyle>
          <a:p>
            <a:r>
              <a:rPr lang="en-US" dirty="0"/>
              <a:t>Access to Affordable Housing</a:t>
            </a:r>
          </a:p>
        </p:txBody>
      </p:sp>
      <p:pic>
        <p:nvPicPr>
          <p:cNvPr id="9" name="Picture 8">
            <a:extLst>
              <a:ext uri="{FF2B5EF4-FFF2-40B4-BE49-F238E27FC236}">
                <a16:creationId xmlns:a16="http://schemas.microsoft.com/office/drawing/2014/main" id="{60489289-2B95-77E0-16BC-757584D35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6800" y="2596632"/>
            <a:ext cx="3316547" cy="3270756"/>
          </a:xfrm>
          <a:prstGeom prst="rect">
            <a:avLst/>
          </a:prstGeom>
        </p:spPr>
      </p:pic>
    </p:spTree>
    <p:extLst>
      <p:ext uri="{BB962C8B-B14F-4D97-AF65-F5344CB8AC3E}">
        <p14:creationId xmlns:p14="http://schemas.microsoft.com/office/powerpoint/2010/main" val="294206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6154-FC93-6756-C643-E76F2FCE3CB4}"/>
              </a:ext>
            </a:extLst>
          </p:cNvPr>
          <p:cNvSpPr>
            <a:spLocks noGrp="1"/>
          </p:cNvSpPr>
          <p:nvPr>
            <p:ph type="title"/>
          </p:nvPr>
        </p:nvSpPr>
        <p:spPr>
          <a:xfrm>
            <a:off x="1026365" y="681037"/>
            <a:ext cx="10327434" cy="1325563"/>
          </a:xfrm>
        </p:spPr>
        <p:txBody>
          <a:bodyPr/>
          <a:lstStyle/>
          <a:p>
            <a:r>
              <a:rPr lang="en-US" dirty="0"/>
              <a:t>Affordable Housing Shortage </a:t>
            </a:r>
          </a:p>
        </p:txBody>
      </p:sp>
      <p:sp>
        <p:nvSpPr>
          <p:cNvPr id="3" name="Content Placeholder 2">
            <a:extLst>
              <a:ext uri="{FF2B5EF4-FFF2-40B4-BE49-F238E27FC236}">
                <a16:creationId xmlns:a16="http://schemas.microsoft.com/office/drawing/2014/main" id="{4B17D49A-9AF0-E651-1E8B-A077FF920F5E}"/>
              </a:ext>
            </a:extLst>
          </p:cNvPr>
          <p:cNvSpPr>
            <a:spLocks noGrp="1"/>
          </p:cNvSpPr>
          <p:nvPr>
            <p:ph idx="1"/>
          </p:nvPr>
        </p:nvSpPr>
        <p:spPr>
          <a:xfrm>
            <a:off x="1026366" y="2397967"/>
            <a:ext cx="10327433" cy="3778996"/>
          </a:xfrm>
        </p:spPr>
        <p:txBody>
          <a:bodyPr>
            <a:normAutofit/>
          </a:bodyPr>
          <a:lstStyle/>
          <a:p>
            <a:r>
              <a:rPr lang="en-US" sz="4000" dirty="0"/>
              <a:t>Rising cost</a:t>
            </a:r>
          </a:p>
          <a:p>
            <a:r>
              <a:rPr lang="en-US" sz="4000" dirty="0"/>
              <a:t>Loss of existing affordable units </a:t>
            </a:r>
          </a:p>
          <a:p>
            <a:r>
              <a:rPr lang="en-US" sz="4000" dirty="0"/>
              <a:t> Unit size </a:t>
            </a:r>
          </a:p>
          <a:p>
            <a:r>
              <a:rPr lang="en-US" sz="4000" dirty="0"/>
              <a:t>Location and accessibility </a:t>
            </a:r>
          </a:p>
        </p:txBody>
      </p:sp>
      <p:pic>
        <p:nvPicPr>
          <p:cNvPr id="5" name="Picture 4">
            <a:extLst>
              <a:ext uri="{FF2B5EF4-FFF2-40B4-BE49-F238E27FC236}">
                <a16:creationId xmlns:a16="http://schemas.microsoft.com/office/drawing/2014/main" id="{3CED853C-4B0E-636E-71AE-11CDAE5A4BCF}"/>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6" name="Picture 5" descr="A picture containing orange, outdoor object&#10;&#10;AI-generated content may be incorrect.">
            <a:extLst>
              <a:ext uri="{FF2B5EF4-FFF2-40B4-BE49-F238E27FC236}">
                <a16:creationId xmlns:a16="http://schemas.microsoft.com/office/drawing/2014/main" id="{94027FB7-1869-D198-F730-F9C157EA1FB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42408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3CC51-13C8-B3E2-41E9-ED099A238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D9302E-76CD-2693-741E-3EC17756D794}"/>
              </a:ext>
            </a:extLst>
          </p:cNvPr>
          <p:cNvSpPr>
            <a:spLocks noGrp="1"/>
          </p:cNvSpPr>
          <p:nvPr>
            <p:ph type="title"/>
          </p:nvPr>
        </p:nvSpPr>
        <p:spPr>
          <a:xfrm>
            <a:off x="838200" y="584200"/>
            <a:ext cx="10515600" cy="1325563"/>
          </a:xfrm>
        </p:spPr>
        <p:txBody>
          <a:bodyPr/>
          <a:lstStyle/>
          <a:p>
            <a:r>
              <a:rPr lang="en-US" dirty="0"/>
              <a:t>Affordable Housing Shortage </a:t>
            </a:r>
          </a:p>
        </p:txBody>
      </p:sp>
      <p:sp>
        <p:nvSpPr>
          <p:cNvPr id="3" name="Content Placeholder 2">
            <a:extLst>
              <a:ext uri="{FF2B5EF4-FFF2-40B4-BE49-F238E27FC236}">
                <a16:creationId xmlns:a16="http://schemas.microsoft.com/office/drawing/2014/main" id="{D7980C42-15A1-80E0-1AF1-2A53739F80E5}"/>
              </a:ext>
            </a:extLst>
          </p:cNvPr>
          <p:cNvSpPr>
            <a:spLocks noGrp="1"/>
          </p:cNvSpPr>
          <p:nvPr>
            <p:ph idx="1"/>
          </p:nvPr>
        </p:nvSpPr>
        <p:spPr>
          <a:xfrm>
            <a:off x="838200" y="2076449"/>
            <a:ext cx="10515600" cy="4100513"/>
          </a:xfrm>
        </p:spPr>
        <p:txBody>
          <a:bodyPr>
            <a:normAutofit/>
          </a:bodyPr>
          <a:lstStyle/>
          <a:p>
            <a:r>
              <a:rPr lang="en-US" dirty="0"/>
              <a:t>In Mississippi, only 62 rental homes are affordable and available for every 100 extremely low-income households.</a:t>
            </a:r>
          </a:p>
          <a:p>
            <a:endParaRPr lang="en-US" dirty="0"/>
          </a:p>
          <a:p>
            <a:r>
              <a:rPr lang="en-US" dirty="0"/>
              <a:t>Mississippi needs to make 38,000 more homes affordable for extremely low-income households by expanding access to rental assistance and building deeply affordable rental homes.</a:t>
            </a:r>
          </a:p>
        </p:txBody>
      </p:sp>
      <p:pic>
        <p:nvPicPr>
          <p:cNvPr id="4" name="Picture 3">
            <a:extLst>
              <a:ext uri="{FF2B5EF4-FFF2-40B4-BE49-F238E27FC236}">
                <a16:creationId xmlns:a16="http://schemas.microsoft.com/office/drawing/2014/main" id="{603782D9-3914-F22F-6EF5-A8300DCE90E1}"/>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515D9647-FE1A-A09A-6B53-2D2DB0F21F16}"/>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1625940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4244D-0891-E03C-7485-A68F750E2B82}"/>
              </a:ext>
            </a:extLst>
          </p:cNvPr>
          <p:cNvSpPr>
            <a:spLocks noGrp="1"/>
          </p:cNvSpPr>
          <p:nvPr>
            <p:ph type="title"/>
          </p:nvPr>
        </p:nvSpPr>
        <p:spPr>
          <a:xfrm>
            <a:off x="838200" y="1822503"/>
            <a:ext cx="4387820" cy="3116424"/>
          </a:xfrm>
        </p:spPr>
        <p:txBody>
          <a:bodyPr vert="horz" lIns="91440" tIns="45720" rIns="91440" bIns="45720" rtlCol="0" anchor="t">
            <a:normAutofit/>
          </a:bodyPr>
          <a:lstStyle/>
          <a:p>
            <a:r>
              <a:rPr lang="en-US" kern="1200" dirty="0">
                <a:latin typeface="+mj-lt"/>
                <a:ea typeface="+mj-ea"/>
                <a:cs typeface="+mj-cs"/>
              </a:rPr>
              <a:t>Housing  Solutions: Increase The Affordable Housing Stock </a:t>
            </a:r>
          </a:p>
        </p:txBody>
      </p:sp>
      <p:graphicFrame>
        <p:nvGraphicFramePr>
          <p:cNvPr id="5" name="Content Placeholder 2">
            <a:extLst>
              <a:ext uri="{FF2B5EF4-FFF2-40B4-BE49-F238E27FC236}">
                <a16:creationId xmlns:a16="http://schemas.microsoft.com/office/drawing/2014/main" id="{91ADF172-2C63-B0D2-5F99-55EBD5F5625B}"/>
              </a:ext>
            </a:extLst>
          </p:cNvPr>
          <p:cNvGraphicFramePr>
            <a:graphicFrameLocks noGrp="1"/>
          </p:cNvGraphicFramePr>
          <p:nvPr>
            <p:ph idx="1"/>
            <p:extLst>
              <p:ext uri="{D42A27DB-BD31-4B8C-83A1-F6EECF244321}">
                <p14:modId xmlns:p14="http://schemas.microsoft.com/office/powerpoint/2010/main" val="1430046938"/>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26224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630FF-FF56-CF06-B51E-3701686F87F8}"/>
              </a:ext>
            </a:extLst>
          </p:cNvPr>
          <p:cNvSpPr>
            <a:spLocks noGrp="1"/>
          </p:cNvSpPr>
          <p:nvPr>
            <p:ph type="title"/>
          </p:nvPr>
        </p:nvSpPr>
        <p:spPr>
          <a:xfrm>
            <a:off x="838200" y="878309"/>
            <a:ext cx="10515600" cy="1325563"/>
          </a:xfrm>
        </p:spPr>
        <p:txBody>
          <a:bodyPr/>
          <a:lstStyle/>
          <a:p>
            <a:r>
              <a:rPr lang="en-US" dirty="0"/>
              <a:t>Housing Solutions: Housing Preservation </a:t>
            </a:r>
          </a:p>
        </p:txBody>
      </p:sp>
      <p:sp>
        <p:nvSpPr>
          <p:cNvPr id="3" name="Content Placeholder 2">
            <a:extLst>
              <a:ext uri="{FF2B5EF4-FFF2-40B4-BE49-F238E27FC236}">
                <a16:creationId xmlns:a16="http://schemas.microsoft.com/office/drawing/2014/main" id="{B354F6F7-F879-02EA-48B8-81C752C2651D}"/>
              </a:ext>
            </a:extLst>
          </p:cNvPr>
          <p:cNvSpPr>
            <a:spLocks noGrp="1"/>
          </p:cNvSpPr>
          <p:nvPr>
            <p:ph idx="1"/>
          </p:nvPr>
        </p:nvSpPr>
        <p:spPr>
          <a:xfrm>
            <a:off x="838200" y="2593909"/>
            <a:ext cx="10515600" cy="3583053"/>
          </a:xfrm>
        </p:spPr>
        <p:txBody>
          <a:bodyPr/>
          <a:lstStyle/>
          <a:p>
            <a:r>
              <a:rPr lang="en-US" sz="3200" dirty="0"/>
              <a:t>Community Land Trusts (CLTs) for affordable permanent affordability.</a:t>
            </a:r>
          </a:p>
          <a:p>
            <a:r>
              <a:rPr lang="en-US" sz="3200" dirty="0"/>
              <a:t>Rehab of distressed properties.</a:t>
            </a:r>
          </a:p>
          <a:p>
            <a:r>
              <a:rPr lang="en-US" sz="3200" dirty="0"/>
              <a:t>Converting hotels/offices to residential (Adaptive Reuse).</a:t>
            </a:r>
          </a:p>
          <a:p>
            <a:endParaRPr lang="en-US" dirty="0"/>
          </a:p>
          <a:p>
            <a:endParaRPr lang="en-US" dirty="0"/>
          </a:p>
        </p:txBody>
      </p:sp>
      <p:pic>
        <p:nvPicPr>
          <p:cNvPr id="4" name="Picture 3">
            <a:extLst>
              <a:ext uri="{FF2B5EF4-FFF2-40B4-BE49-F238E27FC236}">
                <a16:creationId xmlns:a16="http://schemas.microsoft.com/office/drawing/2014/main" id="{CA0085E8-6C6D-B8C5-D047-C64F5CC5DA6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9916EE5-C335-A5C3-9806-71C654D49A2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99327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E4F2C-B011-121C-2055-36EA94670D6E}"/>
              </a:ext>
            </a:extLst>
          </p:cNvPr>
          <p:cNvSpPr>
            <a:spLocks noGrp="1"/>
          </p:cNvSpPr>
          <p:nvPr>
            <p:ph type="title"/>
          </p:nvPr>
        </p:nvSpPr>
        <p:spPr>
          <a:xfrm>
            <a:off x="838200" y="747680"/>
            <a:ext cx="10515600" cy="1325563"/>
          </a:xfrm>
        </p:spPr>
        <p:txBody>
          <a:bodyPr/>
          <a:lstStyle/>
          <a:p>
            <a:r>
              <a:rPr lang="en-US" dirty="0"/>
              <a:t>Housing Solutions: </a:t>
            </a:r>
            <a:r>
              <a:rPr lang="en-US" b="1" dirty="0"/>
              <a:t>Navigating the Shortage as a Case Manager</a:t>
            </a:r>
            <a:endParaRPr lang="en-US" dirty="0"/>
          </a:p>
        </p:txBody>
      </p:sp>
      <p:sp>
        <p:nvSpPr>
          <p:cNvPr id="3" name="Content Placeholder 2">
            <a:extLst>
              <a:ext uri="{FF2B5EF4-FFF2-40B4-BE49-F238E27FC236}">
                <a16:creationId xmlns:a16="http://schemas.microsoft.com/office/drawing/2014/main" id="{7253505B-573F-8FEB-55F2-66E4415230FA}"/>
              </a:ext>
            </a:extLst>
          </p:cNvPr>
          <p:cNvSpPr>
            <a:spLocks noGrp="1"/>
          </p:cNvSpPr>
          <p:nvPr>
            <p:ph idx="1"/>
          </p:nvPr>
        </p:nvSpPr>
        <p:spPr>
          <a:xfrm>
            <a:off x="838200" y="2575249"/>
            <a:ext cx="10515600" cy="3601714"/>
          </a:xfrm>
        </p:spPr>
        <p:txBody>
          <a:bodyPr/>
          <a:lstStyle/>
          <a:p>
            <a:pPr lvl="1"/>
            <a:r>
              <a:rPr lang="en-US" sz="3200" dirty="0"/>
              <a:t>Managing client expectations in a low-vacancy market.</a:t>
            </a:r>
          </a:p>
          <a:p>
            <a:pPr lvl="1"/>
            <a:r>
              <a:rPr lang="en-US" sz="3200" dirty="0"/>
              <a:t>Developing relationships with private landlords who have affordable units. </a:t>
            </a:r>
          </a:p>
          <a:p>
            <a:pPr lvl="1"/>
            <a:r>
              <a:rPr lang="en-US" sz="3200" dirty="0"/>
              <a:t>Creative housing options (shared housing, finding rooms for rent).</a:t>
            </a:r>
          </a:p>
          <a:p>
            <a:endParaRPr lang="en-US" dirty="0"/>
          </a:p>
        </p:txBody>
      </p:sp>
      <p:pic>
        <p:nvPicPr>
          <p:cNvPr id="4" name="Picture 3">
            <a:extLst>
              <a:ext uri="{FF2B5EF4-FFF2-40B4-BE49-F238E27FC236}">
                <a16:creationId xmlns:a16="http://schemas.microsoft.com/office/drawing/2014/main" id="{C08851D3-8DAB-0EBB-931F-7B455A2149DE}"/>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10907808" y="-1351421"/>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F6AE99EC-3038-7C03-BFFA-FF687910E858}"/>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321888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8491-2F62-4F38-E2AC-289BD2DD332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12CBE3FD-4EFF-A662-9B47-F699580CC653}"/>
              </a:ext>
            </a:extLst>
          </p:cNvPr>
          <p:cNvSpPr>
            <a:spLocks noGrp="1"/>
          </p:cNvSpPr>
          <p:nvPr>
            <p:ph idx="1"/>
          </p:nvPr>
        </p:nvSpPr>
        <p:spPr/>
        <p:txBody>
          <a:bodyPr/>
          <a:lstStyle/>
          <a:p>
            <a:pPr marL="0" indent="0">
              <a:buNone/>
            </a:pPr>
            <a:r>
              <a:rPr lang="en-US" dirty="0"/>
              <a:t>Participants will review the three steps needed to create a path for stable housing and dive into the coordination of services, data, and housing stability:</a:t>
            </a:r>
          </a:p>
          <a:p>
            <a:pPr marL="0" indent="0">
              <a:buNone/>
            </a:pPr>
            <a:endParaRPr lang="en-US" dirty="0"/>
          </a:p>
          <a:p>
            <a:pPr marL="0" indent="0">
              <a:buNone/>
            </a:pPr>
            <a:r>
              <a:rPr lang="en-US" dirty="0"/>
              <a:t>Step 1: Identifying the need</a:t>
            </a:r>
          </a:p>
          <a:p>
            <a:pPr marL="0" indent="0">
              <a:buNone/>
            </a:pPr>
            <a:endParaRPr lang="en-US" dirty="0"/>
          </a:p>
          <a:p>
            <a:pPr marL="0" indent="0">
              <a:buNone/>
            </a:pPr>
            <a:r>
              <a:rPr lang="en-US" dirty="0"/>
              <a:t>Step 2: Creating a system to address the needs</a:t>
            </a:r>
          </a:p>
          <a:p>
            <a:pPr marL="514350" indent="-514350">
              <a:buFont typeface="+mj-lt"/>
              <a:buAutoNum type="arabicPeriod"/>
            </a:pPr>
            <a:endParaRPr lang="en-US" dirty="0"/>
          </a:p>
          <a:p>
            <a:pPr marL="0" indent="0">
              <a:buNone/>
            </a:pPr>
            <a:r>
              <a:rPr lang="en-US" dirty="0"/>
              <a:t>Step 3: Data </a:t>
            </a:r>
          </a:p>
        </p:txBody>
      </p:sp>
      <p:pic>
        <p:nvPicPr>
          <p:cNvPr id="4" name="Picture 3">
            <a:extLst>
              <a:ext uri="{FF2B5EF4-FFF2-40B4-BE49-F238E27FC236}">
                <a16:creationId xmlns:a16="http://schemas.microsoft.com/office/drawing/2014/main" id="{CFA01E02-F0A5-9545-6BFD-DAF6C805F9F1}"/>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8945658" y="-1480492"/>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7B1A771F-5CCF-3720-51B7-8A5DA40F8A04}"/>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2623792" y="4707827"/>
            <a:ext cx="3446734" cy="4920432"/>
          </a:xfrm>
          <a:prstGeom prst="rect">
            <a:avLst/>
          </a:prstGeom>
        </p:spPr>
      </p:pic>
    </p:spTree>
    <p:extLst>
      <p:ext uri="{BB962C8B-B14F-4D97-AF65-F5344CB8AC3E}">
        <p14:creationId xmlns:p14="http://schemas.microsoft.com/office/powerpoint/2010/main" val="165449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F74D6B3C-80C5-D7D0-209A-7BF0EEC1D39B}"/>
              </a:ext>
            </a:extLst>
          </p:cNvPr>
          <p:cNvGraphicFramePr>
            <a:graphicFrameLocks/>
          </p:cNvGraphicFramePr>
          <p:nvPr>
            <p:extLst>
              <p:ext uri="{D42A27DB-BD31-4B8C-83A1-F6EECF244321}">
                <p14:modId xmlns:p14="http://schemas.microsoft.com/office/powerpoint/2010/main" val="879897569"/>
              </p:ext>
            </p:extLst>
          </p:nvPr>
        </p:nvGraphicFramePr>
        <p:xfrm>
          <a:off x="259237" y="1989286"/>
          <a:ext cx="8828626" cy="5270566"/>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488CE2A-C975-B64E-071F-EDC66697081B}"/>
              </a:ext>
            </a:extLst>
          </p:cNvPr>
          <p:cNvSpPr>
            <a:spLocks noGrp="1"/>
          </p:cNvSpPr>
          <p:nvPr>
            <p:ph type="title"/>
          </p:nvPr>
        </p:nvSpPr>
        <p:spPr>
          <a:xfrm>
            <a:off x="838199" y="365125"/>
            <a:ext cx="10918371" cy="1325563"/>
          </a:xfrm>
        </p:spPr>
        <p:txBody>
          <a:bodyPr/>
          <a:lstStyle/>
          <a:p>
            <a:r>
              <a:rPr lang="en-US" dirty="0"/>
              <a:t>Affordable Housing in the Community vs. Need</a:t>
            </a:r>
          </a:p>
        </p:txBody>
      </p:sp>
      <p:pic>
        <p:nvPicPr>
          <p:cNvPr id="5" name="Picture 4">
            <a:extLst>
              <a:ext uri="{FF2B5EF4-FFF2-40B4-BE49-F238E27FC236}">
                <a16:creationId xmlns:a16="http://schemas.microsoft.com/office/drawing/2014/main" id="{26E72F4F-6993-169F-01C5-5DDAA2F80ABC}"/>
              </a:ext>
            </a:extLst>
          </p:cNvPr>
          <p:cNvPicPr>
            <a:picLocks noChangeAspect="1"/>
          </p:cNvPicPr>
          <p:nvPr/>
        </p:nvPicPr>
        <p:blipFill>
          <a:blip r:embed="rId4"/>
          <a:stretch>
            <a:fillRect/>
          </a:stretch>
        </p:blipFill>
        <p:spPr>
          <a:xfrm>
            <a:off x="7518451" y="1261499"/>
            <a:ext cx="3635021" cy="4654110"/>
          </a:xfrm>
          <a:prstGeom prst="rect">
            <a:avLst/>
          </a:prstGeom>
        </p:spPr>
      </p:pic>
    </p:spTree>
    <p:extLst>
      <p:ext uri="{BB962C8B-B14F-4D97-AF65-F5344CB8AC3E}">
        <p14:creationId xmlns:p14="http://schemas.microsoft.com/office/powerpoint/2010/main" val="1592041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781B-FD65-0948-EEBF-825088950D73}"/>
              </a:ext>
            </a:extLst>
          </p:cNvPr>
          <p:cNvSpPr>
            <a:spLocks noGrp="1"/>
          </p:cNvSpPr>
          <p:nvPr>
            <p:ph type="title"/>
          </p:nvPr>
        </p:nvSpPr>
        <p:spPr>
          <a:xfrm>
            <a:off x="838200" y="766341"/>
            <a:ext cx="10515600" cy="1325563"/>
          </a:xfrm>
        </p:spPr>
        <p:txBody>
          <a:bodyPr/>
          <a:lstStyle/>
          <a:p>
            <a:r>
              <a:rPr lang="en-US" dirty="0"/>
              <a:t>Potential Barriers to Housing Placement</a:t>
            </a:r>
          </a:p>
        </p:txBody>
      </p:sp>
      <p:sp>
        <p:nvSpPr>
          <p:cNvPr id="3" name="Content Placeholder 2">
            <a:extLst>
              <a:ext uri="{FF2B5EF4-FFF2-40B4-BE49-F238E27FC236}">
                <a16:creationId xmlns:a16="http://schemas.microsoft.com/office/drawing/2014/main" id="{09A09865-3F54-49AC-FF14-6AB11F1AA7E2}"/>
              </a:ext>
            </a:extLst>
          </p:cNvPr>
          <p:cNvSpPr>
            <a:spLocks noGrp="1"/>
          </p:cNvSpPr>
          <p:nvPr>
            <p:ph idx="1"/>
          </p:nvPr>
        </p:nvSpPr>
        <p:spPr>
          <a:xfrm>
            <a:off x="838200" y="2248677"/>
            <a:ext cx="10515600" cy="3928285"/>
          </a:xfrm>
        </p:spPr>
        <p:txBody>
          <a:bodyPr>
            <a:normAutofit fontScale="92500" lnSpcReduction="20000"/>
          </a:bodyPr>
          <a:lstStyle/>
          <a:p>
            <a:pPr marL="742950" lvl="1" indent="-285750">
              <a:lnSpc>
                <a:spcPct val="150000"/>
              </a:lnSpc>
            </a:pPr>
            <a:r>
              <a:rPr lang="en-US" sz="3200" dirty="0"/>
              <a:t>Landlord discrimination </a:t>
            </a:r>
          </a:p>
          <a:p>
            <a:pPr marL="742950" lvl="1" indent="-285750">
              <a:lnSpc>
                <a:spcPct val="150000"/>
              </a:lnSpc>
            </a:pPr>
            <a:r>
              <a:rPr lang="en-US" sz="3200" dirty="0"/>
              <a:t>Lack of affordable housing </a:t>
            </a:r>
          </a:p>
          <a:p>
            <a:pPr marL="742950" lvl="1" indent="-285750">
              <a:lnSpc>
                <a:spcPct val="150000"/>
              </a:lnSpc>
            </a:pPr>
            <a:r>
              <a:rPr lang="en-US" sz="3200" dirty="0"/>
              <a:t>Lack of housing that is accessible to resources (food supply, employment, support network)</a:t>
            </a:r>
          </a:p>
          <a:p>
            <a:pPr marL="742950" lvl="1" indent="-285750">
              <a:lnSpc>
                <a:spcPct val="150000"/>
              </a:lnSpc>
            </a:pPr>
            <a:r>
              <a:rPr lang="en-US" sz="3200" dirty="0"/>
              <a:t>Applicant and case manager flexibility</a:t>
            </a:r>
          </a:p>
          <a:p>
            <a:pPr marL="742950" lvl="1" indent="-285750">
              <a:lnSpc>
                <a:spcPct val="150000"/>
              </a:lnSpc>
            </a:pPr>
            <a:r>
              <a:rPr lang="en-US" sz="3200" dirty="0"/>
              <a:t>Applicant barriers </a:t>
            </a:r>
          </a:p>
          <a:p>
            <a:endParaRPr lang="en-US" dirty="0"/>
          </a:p>
        </p:txBody>
      </p:sp>
      <p:pic>
        <p:nvPicPr>
          <p:cNvPr id="4" name="Picture 3">
            <a:extLst>
              <a:ext uri="{FF2B5EF4-FFF2-40B4-BE49-F238E27FC236}">
                <a16:creationId xmlns:a16="http://schemas.microsoft.com/office/drawing/2014/main" id="{DFCC055E-5FCF-1726-6366-7F769186C089}"/>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AEC94F59-E4AE-2952-5629-D57E9230DCE3}"/>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427344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9DD5C-ED7D-490A-F0B9-451A96567C56}"/>
              </a:ext>
            </a:extLst>
          </p:cNvPr>
          <p:cNvSpPr>
            <a:spLocks noGrp="1"/>
          </p:cNvSpPr>
          <p:nvPr>
            <p:ph type="title"/>
          </p:nvPr>
        </p:nvSpPr>
        <p:spPr/>
        <p:txBody>
          <a:bodyPr/>
          <a:lstStyle/>
          <a:p>
            <a:r>
              <a:rPr lang="en-US" dirty="0"/>
              <a:t>Housing Search &amp; Placement</a:t>
            </a:r>
          </a:p>
        </p:txBody>
      </p:sp>
      <p:sp>
        <p:nvSpPr>
          <p:cNvPr id="3" name="Content Placeholder 2">
            <a:extLst>
              <a:ext uri="{FF2B5EF4-FFF2-40B4-BE49-F238E27FC236}">
                <a16:creationId xmlns:a16="http://schemas.microsoft.com/office/drawing/2014/main" id="{385A1F87-2C30-1850-5817-662E51AA4994}"/>
              </a:ext>
            </a:extLst>
          </p:cNvPr>
          <p:cNvSpPr>
            <a:spLocks noGrp="1"/>
          </p:cNvSpPr>
          <p:nvPr>
            <p:ph idx="1"/>
          </p:nvPr>
        </p:nvSpPr>
        <p:spPr>
          <a:xfrm>
            <a:off x="838200" y="1690688"/>
            <a:ext cx="10515600" cy="4802187"/>
          </a:xfrm>
        </p:spPr>
        <p:txBody>
          <a:bodyPr>
            <a:normAutofit fontScale="85000" lnSpcReduction="20000"/>
          </a:bodyPr>
          <a:lstStyle/>
          <a:p>
            <a:pPr>
              <a:lnSpc>
                <a:spcPct val="120000"/>
              </a:lnSpc>
            </a:pPr>
            <a:r>
              <a:rPr lang="en-US" sz="2400" dirty="0"/>
              <a:t>The Case Manager should coordinate activities with housing specialist.</a:t>
            </a:r>
          </a:p>
          <a:p>
            <a:pPr lvl="1">
              <a:lnSpc>
                <a:spcPct val="120000"/>
              </a:lnSpc>
            </a:pPr>
            <a:r>
              <a:rPr lang="en-US" dirty="0"/>
              <a:t>To minimize client confusion, the housing specialist and case manager should clarify their roles to the client. The housing specialist should be the primary service provider until the client has successfully moved into their new home. However, the case manager should meet with the client ASAP to identify barriers, meet with the client immediately after their enrollment in rapid rehousing, and begin the assessment and resource connection process.</a:t>
            </a:r>
          </a:p>
          <a:p>
            <a:pPr>
              <a:lnSpc>
                <a:spcPct val="120000"/>
              </a:lnSpc>
            </a:pPr>
            <a:r>
              <a:rPr lang="en-US" sz="2400" dirty="0"/>
              <a:t>Housing Specialist </a:t>
            </a:r>
          </a:p>
          <a:p>
            <a:pPr lvl="1">
              <a:lnSpc>
                <a:spcPct val="120000"/>
              </a:lnSpc>
            </a:pPr>
            <a:r>
              <a:rPr lang="en-US" dirty="0"/>
              <a:t>The Housing Specialist/Case Manager should locate housing that meets client needs, is affordable, and is accessible to services and supports. The client’s new housing location will influence both the client's needs and access to services and supports and will influence the direction of the service plan.</a:t>
            </a:r>
          </a:p>
          <a:p>
            <a:pPr lvl="1">
              <a:lnSpc>
                <a:spcPct val="120000"/>
              </a:lnSpc>
            </a:pPr>
            <a:r>
              <a:rPr lang="en-US" dirty="0"/>
              <a:t>If the individual is placed in program (ESG RRH or HP), HUD requires that the individual move into permanent housing (with a move-in date) within 30 days. </a:t>
            </a:r>
          </a:p>
          <a:p>
            <a:pPr marL="0" indent="0">
              <a:buNone/>
            </a:pPr>
            <a:endParaRPr lang="en-US" dirty="0"/>
          </a:p>
        </p:txBody>
      </p:sp>
    </p:spTree>
    <p:extLst>
      <p:ext uri="{BB962C8B-B14F-4D97-AF65-F5344CB8AC3E}">
        <p14:creationId xmlns:p14="http://schemas.microsoft.com/office/powerpoint/2010/main" val="3750053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BFEC1-79CD-038F-370B-95FA1283ECAD}"/>
              </a:ext>
            </a:extLst>
          </p:cNvPr>
          <p:cNvSpPr>
            <a:spLocks noGrp="1"/>
          </p:cNvSpPr>
          <p:nvPr>
            <p:ph type="title"/>
          </p:nvPr>
        </p:nvSpPr>
        <p:spPr>
          <a:xfrm>
            <a:off x="838200" y="785002"/>
            <a:ext cx="10515600" cy="1325563"/>
          </a:xfrm>
        </p:spPr>
        <p:txBody>
          <a:bodyPr/>
          <a:lstStyle/>
          <a:p>
            <a:r>
              <a:rPr lang="en-US" dirty="0"/>
              <a:t>Affordable Housing Access</a:t>
            </a:r>
          </a:p>
        </p:txBody>
      </p:sp>
      <p:graphicFrame>
        <p:nvGraphicFramePr>
          <p:cNvPr id="4" name="Content Placeholder 2">
            <a:extLst>
              <a:ext uri="{FF2B5EF4-FFF2-40B4-BE49-F238E27FC236}">
                <a16:creationId xmlns:a16="http://schemas.microsoft.com/office/drawing/2014/main" id="{4D9A8D1A-092C-3907-AC63-B7512002FADC}"/>
              </a:ext>
            </a:extLst>
          </p:cNvPr>
          <p:cNvGraphicFramePr>
            <a:graphicFrameLocks noGrp="1"/>
          </p:cNvGraphicFramePr>
          <p:nvPr>
            <p:ph idx="1"/>
            <p:extLst>
              <p:ext uri="{D42A27DB-BD31-4B8C-83A1-F6EECF244321}">
                <p14:modId xmlns:p14="http://schemas.microsoft.com/office/powerpoint/2010/main" val="230553803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25296159-EF48-E48F-384A-C97E3BD1E33A}"/>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8A4505DF-526E-4D72-BB3A-483605C9D373}"/>
              </a:ext>
            </a:extLst>
          </p:cNvPr>
          <p:cNvPicPr>
            <a:picLocks noChangeAspect="1"/>
          </p:cNvPicPr>
          <p:nvPr/>
        </p:nvPicPr>
        <p:blipFill>
          <a:blip r:embed="rId8">
            <a:alphaModFix amt="20000"/>
            <a:extLst>
              <a:ext uri="{28A0092B-C50C-407E-A947-70E740481C1C}">
                <a14:useLocalDpi xmlns:a14="http://schemas.microsoft.com/office/drawing/2010/main" val="0"/>
              </a:ext>
            </a:extLst>
          </a:blip>
          <a:stretch>
            <a:fillRect/>
          </a:stretch>
        </p:blipFill>
        <p:spPr>
          <a:xfrm rot="5400000">
            <a:off x="-2261842" y="4326827"/>
            <a:ext cx="3446734" cy="4920432"/>
          </a:xfrm>
          <a:prstGeom prst="rect">
            <a:avLst/>
          </a:prstGeom>
        </p:spPr>
      </p:pic>
    </p:spTree>
    <p:extLst>
      <p:ext uri="{BB962C8B-B14F-4D97-AF65-F5344CB8AC3E}">
        <p14:creationId xmlns:p14="http://schemas.microsoft.com/office/powerpoint/2010/main" val="3600423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EE2CA4-8533-4EF3-91D0-8080D0015B14}"/>
              </a:ext>
            </a:extLst>
          </p:cNvPr>
          <p:cNvSpPr>
            <a:spLocks noGrp="1"/>
          </p:cNvSpPr>
          <p:nvPr>
            <p:ph type="ctrTitle"/>
          </p:nvPr>
        </p:nvSpPr>
        <p:spPr>
          <a:xfrm>
            <a:off x="1524000" y="1532910"/>
            <a:ext cx="9144000" cy="2387600"/>
          </a:xfrm>
        </p:spPr>
        <p:txBody>
          <a:bodyPr>
            <a:normAutofit/>
          </a:bodyPr>
          <a:lstStyle/>
          <a:p>
            <a:r>
              <a:rPr lang="en-US" dirty="0"/>
              <a:t>Case Management and Supportive Services</a:t>
            </a:r>
          </a:p>
        </p:txBody>
      </p:sp>
    </p:spTree>
    <p:extLst>
      <p:ext uri="{BB962C8B-B14F-4D97-AF65-F5344CB8AC3E}">
        <p14:creationId xmlns:p14="http://schemas.microsoft.com/office/powerpoint/2010/main" val="289091770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55DD4529-C5E4-1EAB-B5BD-086E9C077E6A}"/>
              </a:ext>
            </a:extLst>
          </p:cNvPr>
          <p:cNvSpPr>
            <a:spLocks noGrp="1"/>
          </p:cNvSpPr>
          <p:nvPr>
            <p:ph sz="half" idx="1"/>
          </p:nvPr>
        </p:nvSpPr>
        <p:spPr>
          <a:xfrm>
            <a:off x="791547" y="1253331"/>
            <a:ext cx="4592216" cy="4351338"/>
          </a:xfrm>
        </p:spPr>
        <p:txBody>
          <a:bodyPr>
            <a:noAutofit/>
          </a:bodyPr>
          <a:lstStyle/>
          <a:p>
            <a:pPr marL="0" indent="0">
              <a:lnSpc>
                <a:spcPct val="100000"/>
              </a:lnSpc>
              <a:buNone/>
            </a:pPr>
            <a:r>
              <a:rPr lang="en-US" sz="3600" b="1" dirty="0">
                <a:solidFill>
                  <a:schemeClr val="accent4"/>
                </a:solidFill>
              </a:rPr>
              <a:t>Supportive Services are provided in a multilevel systematic  approach to increase housing stability.</a:t>
            </a:r>
          </a:p>
        </p:txBody>
      </p:sp>
      <p:pic>
        <p:nvPicPr>
          <p:cNvPr id="8" name="Picture 7">
            <a:extLst>
              <a:ext uri="{FF2B5EF4-FFF2-40B4-BE49-F238E27FC236}">
                <a16:creationId xmlns:a16="http://schemas.microsoft.com/office/drawing/2014/main" id="{8F11A5BB-8CD3-038A-7CDB-F6A924280925}"/>
              </a:ext>
            </a:extLst>
          </p:cNvPr>
          <p:cNvPicPr>
            <a:picLocks noChangeAspect="1"/>
          </p:cNvPicPr>
          <p:nvPr/>
        </p:nvPicPr>
        <p:blipFill>
          <a:blip r:embed="rId3"/>
          <a:stretch>
            <a:fillRect/>
          </a:stretch>
        </p:blipFill>
        <p:spPr>
          <a:xfrm>
            <a:off x="5607697" y="0"/>
            <a:ext cx="4963887" cy="6821361"/>
          </a:xfrm>
          <a:prstGeom prst="rect">
            <a:avLst/>
          </a:prstGeom>
        </p:spPr>
      </p:pic>
    </p:spTree>
    <p:extLst>
      <p:ext uri="{BB962C8B-B14F-4D97-AF65-F5344CB8AC3E}">
        <p14:creationId xmlns:p14="http://schemas.microsoft.com/office/powerpoint/2010/main" val="1279474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D757-385F-406E-4DA0-DFAC29DD1646}"/>
              </a:ext>
            </a:extLst>
          </p:cNvPr>
          <p:cNvSpPr>
            <a:spLocks noGrp="1"/>
          </p:cNvSpPr>
          <p:nvPr>
            <p:ph type="title"/>
          </p:nvPr>
        </p:nvSpPr>
        <p:spPr>
          <a:xfrm>
            <a:off x="838200" y="365125"/>
            <a:ext cx="8352453" cy="1325563"/>
          </a:xfrm>
        </p:spPr>
        <p:txBody>
          <a:bodyPr/>
          <a:lstStyle/>
          <a:p>
            <a:r>
              <a:rPr lang="en-US" dirty="0"/>
              <a:t>Case Management: Key for Housing Stability</a:t>
            </a:r>
          </a:p>
        </p:txBody>
      </p:sp>
      <p:sp>
        <p:nvSpPr>
          <p:cNvPr id="3" name="Content Placeholder 2">
            <a:extLst>
              <a:ext uri="{FF2B5EF4-FFF2-40B4-BE49-F238E27FC236}">
                <a16:creationId xmlns:a16="http://schemas.microsoft.com/office/drawing/2014/main" id="{D7D805AC-232D-43C8-5921-1E441972FD02}"/>
              </a:ext>
            </a:extLst>
          </p:cNvPr>
          <p:cNvSpPr>
            <a:spLocks noGrp="1"/>
          </p:cNvSpPr>
          <p:nvPr>
            <p:ph idx="1"/>
          </p:nvPr>
        </p:nvSpPr>
        <p:spPr/>
        <p:txBody>
          <a:bodyPr/>
          <a:lstStyle/>
          <a:p>
            <a:r>
              <a:rPr lang="en-US" b="1" dirty="0"/>
              <a:t>Assessment &amp; Goal Setting:</a:t>
            </a:r>
            <a:r>
              <a:rPr lang="en-US" dirty="0"/>
              <a:t> Evaluating client needs to identify strengths and barriers to success, creating a customized plan.</a:t>
            </a:r>
          </a:p>
          <a:p>
            <a:r>
              <a:rPr lang="en-US" b="1" dirty="0"/>
              <a:t>Supportive Services Coordination:</a:t>
            </a:r>
            <a:r>
              <a:rPr lang="en-US" dirty="0"/>
              <a:t> Linking individuals to essential services such as mental health care, </a:t>
            </a:r>
            <a:r>
              <a:rPr lang="en-US" b="1" dirty="0"/>
              <a:t>job training</a:t>
            </a:r>
            <a:r>
              <a:rPr lang="en-US" dirty="0"/>
              <a:t>, and </a:t>
            </a:r>
            <a:r>
              <a:rPr lang="en-US" b="1" dirty="0"/>
              <a:t>financial assistance.</a:t>
            </a:r>
          </a:p>
          <a:p>
            <a:r>
              <a:rPr lang="en-US" b="1" dirty="0"/>
              <a:t>Preventing Eviction:</a:t>
            </a:r>
            <a:r>
              <a:rPr lang="en-US" dirty="0"/>
              <a:t> Providing support to help clients </a:t>
            </a:r>
            <a:r>
              <a:rPr lang="en-US" b="1" dirty="0"/>
              <a:t>pay rent on time</a:t>
            </a:r>
            <a:r>
              <a:rPr lang="en-US" dirty="0"/>
              <a:t>, </a:t>
            </a:r>
            <a:r>
              <a:rPr lang="en-US" b="1" dirty="0"/>
              <a:t>manage finances</a:t>
            </a:r>
            <a:r>
              <a:rPr lang="en-US" dirty="0"/>
              <a:t>, and </a:t>
            </a:r>
            <a:r>
              <a:rPr lang="en-US" b="1" dirty="0"/>
              <a:t>adhere to lease terms</a:t>
            </a:r>
            <a:r>
              <a:rPr lang="en-US" dirty="0"/>
              <a:t>.</a:t>
            </a:r>
          </a:p>
          <a:p>
            <a:r>
              <a:rPr lang="en-US" b="1" dirty="0"/>
              <a:t>Housing Search Assistance:</a:t>
            </a:r>
            <a:r>
              <a:rPr lang="en-US" dirty="0"/>
              <a:t> Assisting with locating housing and building relationships with landlords.</a:t>
            </a:r>
          </a:p>
          <a:p>
            <a:endParaRPr lang="en-US" dirty="0"/>
          </a:p>
        </p:txBody>
      </p:sp>
    </p:spTree>
    <p:extLst>
      <p:ext uri="{BB962C8B-B14F-4D97-AF65-F5344CB8AC3E}">
        <p14:creationId xmlns:p14="http://schemas.microsoft.com/office/powerpoint/2010/main" val="838010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C3E6A-D355-842D-2398-E8B1ACC8F40A}"/>
              </a:ext>
            </a:extLst>
          </p:cNvPr>
          <p:cNvSpPr>
            <a:spLocks noGrp="1"/>
          </p:cNvSpPr>
          <p:nvPr>
            <p:ph type="title"/>
          </p:nvPr>
        </p:nvSpPr>
        <p:spPr/>
        <p:txBody>
          <a:bodyPr/>
          <a:lstStyle/>
          <a:p>
            <a:r>
              <a:rPr lang="en-US" dirty="0"/>
              <a:t>Case Management and MHC Supportive Services Programs	</a:t>
            </a:r>
          </a:p>
        </p:txBody>
      </p:sp>
      <p:sp>
        <p:nvSpPr>
          <p:cNvPr id="3" name="Content Placeholder 2">
            <a:extLst>
              <a:ext uri="{FF2B5EF4-FFF2-40B4-BE49-F238E27FC236}">
                <a16:creationId xmlns:a16="http://schemas.microsoft.com/office/drawing/2014/main" id="{3F0B23B6-916B-DE3D-9016-BF31F4224D49}"/>
              </a:ext>
            </a:extLst>
          </p:cNvPr>
          <p:cNvSpPr>
            <a:spLocks noGrp="1"/>
          </p:cNvSpPr>
          <p:nvPr>
            <p:ph idx="1"/>
          </p:nvPr>
        </p:nvSpPr>
        <p:spPr/>
        <p:txBody>
          <a:bodyPr/>
          <a:lstStyle/>
          <a:p>
            <a:r>
              <a:rPr lang="en-US" dirty="0"/>
              <a:t>All 4 of MHC’s Supportive Services programs support case management activities and rental assistance; however, each program may have different types of services that can be layered with case management. </a:t>
            </a:r>
          </a:p>
          <a:p>
            <a:r>
              <a:rPr lang="en-US" dirty="0"/>
              <a:t>Programs include:</a:t>
            </a:r>
          </a:p>
          <a:p>
            <a:pPr lvl="1"/>
            <a:r>
              <a:rPr lang="en-US" dirty="0"/>
              <a:t>Emergency Solutions Grant </a:t>
            </a:r>
          </a:p>
          <a:p>
            <a:pPr lvl="1"/>
            <a:r>
              <a:rPr lang="en-US" dirty="0"/>
              <a:t>CHOICE</a:t>
            </a:r>
          </a:p>
          <a:p>
            <a:pPr lvl="1"/>
            <a:r>
              <a:rPr lang="en-US" dirty="0"/>
              <a:t>HOME-ARP</a:t>
            </a:r>
          </a:p>
          <a:p>
            <a:pPr lvl="1"/>
            <a:r>
              <a:rPr lang="en-US" dirty="0"/>
              <a:t>HOPWA</a:t>
            </a:r>
          </a:p>
        </p:txBody>
      </p:sp>
    </p:spTree>
    <p:extLst>
      <p:ext uri="{BB962C8B-B14F-4D97-AF65-F5344CB8AC3E}">
        <p14:creationId xmlns:p14="http://schemas.microsoft.com/office/powerpoint/2010/main" val="31620093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153F4-9158-C41E-F6B7-1B3EBD2ABF8A}"/>
              </a:ext>
            </a:extLst>
          </p:cNvPr>
          <p:cNvSpPr>
            <a:spLocks noGrp="1"/>
          </p:cNvSpPr>
          <p:nvPr>
            <p:ph type="title"/>
          </p:nvPr>
        </p:nvSpPr>
        <p:spPr>
          <a:xfrm>
            <a:off x="838200" y="365125"/>
            <a:ext cx="8352453" cy="1325563"/>
          </a:xfrm>
        </p:spPr>
        <p:txBody>
          <a:bodyPr/>
          <a:lstStyle/>
          <a:p>
            <a:r>
              <a:rPr lang="en-US" dirty="0"/>
              <a:t>Case Management: Key for Housing Stability</a:t>
            </a:r>
          </a:p>
        </p:txBody>
      </p:sp>
      <p:sp>
        <p:nvSpPr>
          <p:cNvPr id="3" name="Content Placeholder 2">
            <a:extLst>
              <a:ext uri="{FF2B5EF4-FFF2-40B4-BE49-F238E27FC236}">
                <a16:creationId xmlns:a16="http://schemas.microsoft.com/office/drawing/2014/main" id="{770174A2-ECC8-D580-9934-E9267E156EEA}"/>
              </a:ext>
            </a:extLst>
          </p:cNvPr>
          <p:cNvSpPr>
            <a:spLocks noGrp="1"/>
          </p:cNvSpPr>
          <p:nvPr>
            <p:ph idx="1"/>
          </p:nvPr>
        </p:nvSpPr>
        <p:spPr>
          <a:xfrm>
            <a:off x="838200" y="2040229"/>
            <a:ext cx="10515600" cy="4351338"/>
          </a:xfrm>
        </p:spPr>
        <p:txBody>
          <a:bodyPr/>
          <a:lstStyle/>
          <a:p>
            <a:pPr marL="0" indent="0">
              <a:buNone/>
            </a:pPr>
            <a:r>
              <a:rPr lang="en-US" dirty="0"/>
              <a:t>Is an aggressive service required with most housing assistance programs that has specific requirements to maximize resources:</a:t>
            </a:r>
          </a:p>
          <a:p>
            <a:pPr marL="914400" lvl="1" indent="-457200">
              <a:buFont typeface="+mj-lt"/>
              <a:buAutoNum type="arabicPeriod"/>
            </a:pPr>
            <a:r>
              <a:rPr lang="en-US" dirty="0"/>
              <a:t>A </a:t>
            </a:r>
            <a:r>
              <a:rPr lang="en-US" b="1" dirty="0"/>
              <a:t>face-to-face engagement </a:t>
            </a:r>
            <a:r>
              <a:rPr lang="en-US" dirty="0"/>
              <a:t>at minimum of once a month. </a:t>
            </a:r>
          </a:p>
          <a:p>
            <a:pPr lvl="2"/>
            <a:r>
              <a:rPr lang="en-US" dirty="0"/>
              <a:t>More frequently depending on the needs identified during assessment.</a:t>
            </a:r>
          </a:p>
          <a:p>
            <a:pPr marL="914400" lvl="1" indent="-457200">
              <a:buFont typeface="+mj-lt"/>
              <a:buAutoNum type="arabicPeriod"/>
            </a:pPr>
            <a:r>
              <a:rPr lang="en-US" dirty="0"/>
              <a:t>A </a:t>
            </a:r>
            <a:r>
              <a:rPr lang="en-US" b="1" dirty="0"/>
              <a:t>service plan </a:t>
            </a:r>
            <a:r>
              <a:rPr lang="en-US" dirty="0"/>
              <a:t>with obtainable goals that all lead to housing self-sustainability. </a:t>
            </a:r>
          </a:p>
          <a:p>
            <a:pPr lvl="2"/>
            <a:r>
              <a:rPr lang="en-US" dirty="0"/>
              <a:t>Each goal is </a:t>
            </a:r>
            <a:r>
              <a:rPr lang="en-US" b="1" dirty="0"/>
              <a:t>time-sensitive</a:t>
            </a:r>
            <a:r>
              <a:rPr lang="en-US" dirty="0"/>
              <a:t> and addresses identified barriers to obtaining housing stability. Goals are flexible and can be adjusted as needed based on continued evaluation. </a:t>
            </a:r>
          </a:p>
          <a:p>
            <a:pPr marL="914400" lvl="1" indent="-457200">
              <a:buFont typeface="+mj-lt"/>
              <a:buAutoNum type="arabicPeriod"/>
            </a:pPr>
            <a:r>
              <a:rPr lang="en-US" dirty="0"/>
              <a:t>Provides a </a:t>
            </a:r>
            <a:r>
              <a:rPr lang="en-US" b="1" dirty="0"/>
              <a:t>partner to help </a:t>
            </a:r>
            <a:r>
              <a:rPr lang="en-US" dirty="0"/>
              <a:t>navigate the applicant and be a liaison between landlords, service providers and the client. </a:t>
            </a:r>
          </a:p>
        </p:txBody>
      </p:sp>
    </p:spTree>
    <p:extLst>
      <p:ext uri="{BB962C8B-B14F-4D97-AF65-F5344CB8AC3E}">
        <p14:creationId xmlns:p14="http://schemas.microsoft.com/office/powerpoint/2010/main" val="4070884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A0910-31C5-7D25-B8CC-2A44E7A6EFD9}"/>
              </a:ext>
            </a:extLst>
          </p:cNvPr>
          <p:cNvSpPr>
            <a:spLocks noGrp="1"/>
          </p:cNvSpPr>
          <p:nvPr>
            <p:ph type="title"/>
          </p:nvPr>
        </p:nvSpPr>
        <p:spPr/>
        <p:txBody>
          <a:bodyPr>
            <a:normAutofit fontScale="90000"/>
          </a:bodyPr>
          <a:lstStyle/>
          <a:p>
            <a:r>
              <a:rPr lang="en-US" dirty="0"/>
              <a:t>Case Management &amp; Supportive Services: </a:t>
            </a:r>
            <a:br>
              <a:rPr lang="en-US" dirty="0"/>
            </a:br>
            <a:r>
              <a:rPr lang="en-US" dirty="0"/>
              <a:t>Key for Housing Stability</a:t>
            </a:r>
          </a:p>
        </p:txBody>
      </p:sp>
      <p:sp>
        <p:nvSpPr>
          <p:cNvPr id="3" name="Content Placeholder 2">
            <a:extLst>
              <a:ext uri="{FF2B5EF4-FFF2-40B4-BE49-F238E27FC236}">
                <a16:creationId xmlns:a16="http://schemas.microsoft.com/office/drawing/2014/main" id="{C224BF9C-FAE5-0B70-6FC0-3BB6669C4B20}"/>
              </a:ext>
            </a:extLst>
          </p:cNvPr>
          <p:cNvSpPr>
            <a:spLocks noGrp="1"/>
          </p:cNvSpPr>
          <p:nvPr>
            <p:ph idx="1"/>
          </p:nvPr>
        </p:nvSpPr>
        <p:spPr/>
        <p:txBody>
          <a:bodyPr/>
          <a:lstStyle/>
          <a:p>
            <a:r>
              <a:rPr lang="en-US" dirty="0"/>
              <a:t>Supportive Services is a layer that is added to case management to provide a stability boost.</a:t>
            </a:r>
          </a:p>
          <a:p>
            <a:pPr marL="0" indent="0">
              <a:buNone/>
            </a:pPr>
            <a:endParaRPr lang="en-US" dirty="0"/>
          </a:p>
          <a:p>
            <a:pPr marL="0" indent="0">
              <a:buNone/>
            </a:pPr>
            <a:r>
              <a:rPr lang="en-US" dirty="0"/>
              <a:t>There are two types of Supportive Services:</a:t>
            </a:r>
          </a:p>
          <a:p>
            <a:pPr marL="514350" indent="-514350">
              <a:buFont typeface="+mj-lt"/>
              <a:buAutoNum type="arabicPeriod"/>
            </a:pPr>
            <a:r>
              <a:rPr lang="en-US" dirty="0"/>
              <a:t>Housing financial assistance </a:t>
            </a:r>
          </a:p>
          <a:p>
            <a:pPr marL="514350" indent="-514350">
              <a:buFont typeface="+mj-lt"/>
              <a:buAutoNum type="arabicPeriod"/>
            </a:pPr>
            <a:r>
              <a:rPr lang="en-US" dirty="0"/>
              <a:t>Client Essential Services </a:t>
            </a:r>
          </a:p>
        </p:txBody>
      </p:sp>
    </p:spTree>
    <p:extLst>
      <p:ext uri="{BB962C8B-B14F-4D97-AF65-F5344CB8AC3E}">
        <p14:creationId xmlns:p14="http://schemas.microsoft.com/office/powerpoint/2010/main" val="600240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B1B8746-B576-DFF7-7317-B170020A6B16}"/>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B1B7C79-3AA0-D39D-7DA2-4B7F4F2E8CBB}"/>
              </a:ext>
            </a:extLst>
          </p:cNvPr>
          <p:cNvGraphicFramePr/>
          <p:nvPr>
            <p:extLst>
              <p:ext uri="{D42A27DB-BD31-4B8C-83A1-F6EECF244321}">
                <p14:modId xmlns:p14="http://schemas.microsoft.com/office/powerpoint/2010/main" val="1871749573"/>
              </p:ext>
            </p:extLst>
          </p:nvPr>
        </p:nvGraphicFramePr>
        <p:xfrm>
          <a:off x="664464" y="1169504"/>
          <a:ext cx="10863072" cy="4674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45935D07-B138-2BC5-0A05-8BCF95DE5CFF}"/>
              </a:ext>
            </a:extLst>
          </p:cNvPr>
          <p:cNvSpPr>
            <a:spLocks noGrp="1"/>
          </p:cNvSpPr>
          <p:nvPr>
            <p:ph type="title"/>
          </p:nvPr>
        </p:nvSpPr>
        <p:spPr>
          <a:xfrm>
            <a:off x="1011936" y="1169504"/>
            <a:ext cx="10515600" cy="1325563"/>
          </a:xfrm>
        </p:spPr>
        <p:txBody>
          <a:bodyPr/>
          <a:lstStyle/>
          <a:p>
            <a:r>
              <a:rPr lang="en-US" dirty="0"/>
              <a:t>Connecting the Pathway</a:t>
            </a:r>
          </a:p>
        </p:txBody>
      </p:sp>
      <p:pic>
        <p:nvPicPr>
          <p:cNvPr id="2" name="Picture 1">
            <a:extLst>
              <a:ext uri="{FF2B5EF4-FFF2-40B4-BE49-F238E27FC236}">
                <a16:creationId xmlns:a16="http://schemas.microsoft.com/office/drawing/2014/main" id="{94790EF2-0EB5-540C-34A5-A1956537BF2C}"/>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rot="5400000">
            <a:off x="9431433" y="-1952824"/>
            <a:ext cx="3028277" cy="4323057"/>
          </a:xfrm>
          <a:prstGeom prst="rect">
            <a:avLst/>
          </a:prstGeom>
        </p:spPr>
      </p:pic>
      <p:pic>
        <p:nvPicPr>
          <p:cNvPr id="3" name="Picture 2" descr="A picture containing orange, outdoor object&#10;&#10;AI-generated content may be incorrect.">
            <a:extLst>
              <a:ext uri="{FF2B5EF4-FFF2-40B4-BE49-F238E27FC236}">
                <a16:creationId xmlns:a16="http://schemas.microsoft.com/office/drawing/2014/main" id="{D51746F8-3EFF-839D-1136-4774E8453A02}"/>
              </a:ext>
            </a:extLst>
          </p:cNvPr>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rot="5400000">
            <a:off x="-1723367" y="4397784"/>
            <a:ext cx="3446734" cy="4920432"/>
          </a:xfrm>
          <a:prstGeom prst="rect">
            <a:avLst/>
          </a:prstGeom>
        </p:spPr>
      </p:pic>
    </p:spTree>
    <p:extLst>
      <p:ext uri="{BB962C8B-B14F-4D97-AF65-F5344CB8AC3E}">
        <p14:creationId xmlns:p14="http://schemas.microsoft.com/office/powerpoint/2010/main" val="331590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727B4-F6FA-3F1F-9449-BFDCBC574F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FED2E3-7749-8867-F135-09F7EE3DC9D2}"/>
              </a:ext>
            </a:extLst>
          </p:cNvPr>
          <p:cNvSpPr>
            <a:spLocks noGrp="1"/>
          </p:cNvSpPr>
          <p:nvPr>
            <p:ph type="title"/>
          </p:nvPr>
        </p:nvSpPr>
        <p:spPr/>
        <p:txBody>
          <a:bodyPr>
            <a:normAutofit fontScale="90000"/>
          </a:bodyPr>
          <a:lstStyle/>
          <a:p>
            <a:r>
              <a:rPr lang="en-US" dirty="0"/>
              <a:t>Case Management &amp; Supportive Services: </a:t>
            </a:r>
            <a:br>
              <a:rPr lang="en-US" dirty="0"/>
            </a:br>
            <a:r>
              <a:rPr lang="en-US" dirty="0"/>
              <a:t>Key for Housing Stability</a:t>
            </a:r>
          </a:p>
        </p:txBody>
      </p:sp>
      <p:sp>
        <p:nvSpPr>
          <p:cNvPr id="3" name="Content Placeholder 2">
            <a:extLst>
              <a:ext uri="{FF2B5EF4-FFF2-40B4-BE49-F238E27FC236}">
                <a16:creationId xmlns:a16="http://schemas.microsoft.com/office/drawing/2014/main" id="{C1CC5C17-1CF9-D7F1-513E-4D3B699BCDE1}"/>
              </a:ext>
            </a:extLst>
          </p:cNvPr>
          <p:cNvSpPr>
            <a:spLocks noGrp="1"/>
          </p:cNvSpPr>
          <p:nvPr>
            <p:ph idx="1"/>
          </p:nvPr>
        </p:nvSpPr>
        <p:spPr/>
        <p:txBody>
          <a:bodyPr/>
          <a:lstStyle/>
          <a:p>
            <a:pPr marL="0" indent="0">
              <a:buNone/>
            </a:pPr>
            <a:r>
              <a:rPr lang="en-US" dirty="0"/>
              <a:t>Housing Financial Assistance: pays for housing and housing related costs.</a:t>
            </a:r>
          </a:p>
          <a:p>
            <a:pPr marL="971550" lvl="1" indent="-514350">
              <a:buFont typeface="+mj-lt"/>
              <a:buAutoNum type="arabicPeriod"/>
            </a:pPr>
            <a:r>
              <a:rPr lang="en-US" dirty="0"/>
              <a:t>Move-in costs: rental and utility deposits, application fees, storage fees needed for relocation up to 30 days. </a:t>
            </a:r>
          </a:p>
          <a:p>
            <a:pPr marL="971550" lvl="1" indent="-514350">
              <a:buFont typeface="+mj-lt"/>
              <a:buAutoNum type="arabicPeriod"/>
            </a:pPr>
            <a:r>
              <a:rPr lang="en-US" dirty="0"/>
              <a:t>Rental arrears: up to 6 months in arrears.</a:t>
            </a:r>
          </a:p>
          <a:p>
            <a:pPr marL="971550" lvl="1" indent="-514350">
              <a:buFont typeface="+mj-lt"/>
              <a:buAutoNum type="arabicPeriod"/>
            </a:pPr>
            <a:r>
              <a:rPr lang="en-US" dirty="0"/>
              <a:t>Utility arrears: up to 6 months in arrears. </a:t>
            </a:r>
          </a:p>
          <a:p>
            <a:pPr marL="971550" lvl="1" indent="-514350">
              <a:buFont typeface="+mj-lt"/>
              <a:buAutoNum type="arabicPeriod"/>
            </a:pPr>
            <a:r>
              <a:rPr lang="en-US" dirty="0"/>
              <a:t>Rental assistance: up to 24 months based on the program and available resources (HOME-ARP and HOPWA TBRA may be longer).</a:t>
            </a:r>
          </a:p>
          <a:p>
            <a:pPr marL="971550" lvl="1" indent="-514350">
              <a:buFont typeface="+mj-lt"/>
              <a:buAutoNum type="arabicPeriod"/>
            </a:pPr>
            <a:r>
              <a:rPr lang="en-US" dirty="0"/>
              <a:t>Utility assistance: up to 24 months based on the program and available resources (HOME-ARP and HOPWA TBRA may be longer).</a:t>
            </a:r>
          </a:p>
          <a:p>
            <a:pPr marL="971550" lvl="1" indent="-514350">
              <a:buFont typeface="+mj-lt"/>
              <a:buAutoNum type="arabicPeriod"/>
            </a:pPr>
            <a:r>
              <a:rPr lang="en-US" dirty="0"/>
              <a:t>Unit damages is allowed under CHOICE up to an identified cap.  </a:t>
            </a:r>
          </a:p>
          <a:p>
            <a:pPr marL="0" indent="0">
              <a:buNone/>
            </a:pPr>
            <a:endParaRPr lang="en-US" dirty="0"/>
          </a:p>
        </p:txBody>
      </p:sp>
    </p:spTree>
    <p:extLst>
      <p:ext uri="{BB962C8B-B14F-4D97-AF65-F5344CB8AC3E}">
        <p14:creationId xmlns:p14="http://schemas.microsoft.com/office/powerpoint/2010/main" val="1673496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09F6-9224-1ABB-1C38-14242921A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DA2D7-4E25-C3CE-D4BD-CB135AE54031}"/>
              </a:ext>
            </a:extLst>
          </p:cNvPr>
          <p:cNvSpPr>
            <a:spLocks noGrp="1"/>
          </p:cNvSpPr>
          <p:nvPr>
            <p:ph type="title"/>
          </p:nvPr>
        </p:nvSpPr>
        <p:spPr/>
        <p:txBody>
          <a:bodyPr>
            <a:normAutofit fontScale="90000"/>
          </a:bodyPr>
          <a:lstStyle/>
          <a:p>
            <a:r>
              <a:rPr lang="en-US" dirty="0"/>
              <a:t>Case Management &amp; Supportive Services: </a:t>
            </a:r>
            <a:br>
              <a:rPr lang="en-US" dirty="0"/>
            </a:br>
            <a:r>
              <a:rPr lang="en-US" dirty="0"/>
              <a:t>Key for Housing Stability</a:t>
            </a:r>
          </a:p>
        </p:txBody>
      </p:sp>
      <p:sp>
        <p:nvSpPr>
          <p:cNvPr id="3" name="Content Placeholder 2">
            <a:extLst>
              <a:ext uri="{FF2B5EF4-FFF2-40B4-BE49-F238E27FC236}">
                <a16:creationId xmlns:a16="http://schemas.microsoft.com/office/drawing/2014/main" id="{8EC2075D-1F45-A1BA-022C-4D34A6FB8529}"/>
              </a:ext>
            </a:extLst>
          </p:cNvPr>
          <p:cNvSpPr>
            <a:spLocks noGrp="1"/>
          </p:cNvSpPr>
          <p:nvPr>
            <p:ph idx="1"/>
          </p:nvPr>
        </p:nvSpPr>
        <p:spPr>
          <a:xfrm>
            <a:off x="838200" y="2202023"/>
            <a:ext cx="10515600" cy="3974939"/>
          </a:xfrm>
        </p:spPr>
        <p:txBody>
          <a:bodyPr/>
          <a:lstStyle/>
          <a:p>
            <a:pPr marL="0" indent="0">
              <a:buNone/>
            </a:pPr>
            <a:r>
              <a:rPr lang="en-US" dirty="0"/>
              <a:t>Client Essential Services : pays for the wraparound services not provided in the community that are needed to increase stability.</a:t>
            </a:r>
          </a:p>
          <a:p>
            <a:pPr marL="971550" lvl="1" indent="-514350">
              <a:buFont typeface="+mj-lt"/>
              <a:buAutoNum type="arabicPeriod"/>
            </a:pPr>
            <a:r>
              <a:rPr lang="en-US" dirty="0"/>
              <a:t>Education services </a:t>
            </a:r>
          </a:p>
          <a:p>
            <a:pPr marL="971550" lvl="1" indent="-514350">
              <a:buFont typeface="+mj-lt"/>
              <a:buAutoNum type="arabicPeriod"/>
            </a:pPr>
            <a:r>
              <a:rPr lang="en-US" dirty="0"/>
              <a:t>Job training and employment services </a:t>
            </a:r>
          </a:p>
          <a:p>
            <a:pPr marL="971550" lvl="1" indent="-514350">
              <a:buFont typeface="+mj-lt"/>
              <a:buAutoNum type="arabicPeriod"/>
            </a:pPr>
            <a:r>
              <a:rPr lang="en-US" dirty="0"/>
              <a:t>Outpatient mental health and health services </a:t>
            </a:r>
          </a:p>
          <a:p>
            <a:pPr marL="971550" lvl="1" indent="-514350">
              <a:buFont typeface="+mj-lt"/>
              <a:buAutoNum type="arabicPeriod"/>
            </a:pPr>
            <a:r>
              <a:rPr lang="en-US" dirty="0"/>
              <a:t>Budgeting and Credit Counseling </a:t>
            </a:r>
          </a:p>
          <a:p>
            <a:pPr marL="971550" lvl="1" indent="-514350">
              <a:buFont typeface="+mj-lt"/>
              <a:buAutoNum type="arabicPeriod"/>
            </a:pPr>
            <a:r>
              <a:rPr lang="en-US" dirty="0"/>
              <a:t>Life skills</a:t>
            </a:r>
          </a:p>
          <a:p>
            <a:pPr marL="971550" lvl="1" indent="-514350">
              <a:buFont typeface="+mj-lt"/>
              <a:buAutoNum type="arabicPeriod"/>
            </a:pPr>
            <a:r>
              <a:rPr lang="en-US" dirty="0"/>
              <a:t>Legal services- related to housing stability </a:t>
            </a:r>
          </a:p>
          <a:p>
            <a:pPr marL="971550" lvl="1" indent="-514350">
              <a:buFont typeface="+mj-lt"/>
              <a:buAutoNum type="arabicPeriod"/>
            </a:pPr>
            <a:r>
              <a:rPr lang="en-US" dirty="0"/>
              <a:t>Mediation </a:t>
            </a:r>
          </a:p>
          <a:p>
            <a:pPr marL="971550" lvl="1" indent="-514350">
              <a:buFont typeface="+mj-lt"/>
              <a:buAutoNum type="arabicPeriod"/>
            </a:pPr>
            <a:endParaRPr lang="en-US" dirty="0"/>
          </a:p>
        </p:txBody>
      </p:sp>
    </p:spTree>
    <p:extLst>
      <p:ext uri="{BB962C8B-B14F-4D97-AF65-F5344CB8AC3E}">
        <p14:creationId xmlns:p14="http://schemas.microsoft.com/office/powerpoint/2010/main" val="4100451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408200D-1680-518E-3C00-CAE4F5093AAA}"/>
              </a:ext>
            </a:extLst>
          </p:cNvPr>
          <p:cNvSpPr>
            <a:spLocks noGrp="1"/>
          </p:cNvSpPr>
          <p:nvPr>
            <p:ph type="title"/>
          </p:nvPr>
        </p:nvSpPr>
        <p:spPr>
          <a:xfrm>
            <a:off x="831850" y="1219881"/>
            <a:ext cx="9637097" cy="2209119"/>
          </a:xfrm>
        </p:spPr>
        <p:txBody>
          <a:bodyPr/>
          <a:lstStyle/>
          <a:p>
            <a:r>
              <a:rPr lang="en-US" dirty="0"/>
              <a:t>Long-Term Community Support</a:t>
            </a:r>
          </a:p>
        </p:txBody>
      </p:sp>
      <p:pic>
        <p:nvPicPr>
          <p:cNvPr id="9" name="Picture 8">
            <a:extLst>
              <a:ext uri="{FF2B5EF4-FFF2-40B4-BE49-F238E27FC236}">
                <a16:creationId xmlns:a16="http://schemas.microsoft.com/office/drawing/2014/main" id="{223C3CA7-94B2-4B67-AA2F-B6A9753B3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6730" y="2397771"/>
            <a:ext cx="4319450" cy="4057076"/>
          </a:xfrm>
          <a:prstGeom prst="rect">
            <a:avLst/>
          </a:prstGeom>
        </p:spPr>
      </p:pic>
    </p:spTree>
    <p:extLst>
      <p:ext uri="{BB962C8B-B14F-4D97-AF65-F5344CB8AC3E}">
        <p14:creationId xmlns:p14="http://schemas.microsoft.com/office/powerpoint/2010/main" val="13288467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C404F-DEE1-4B9E-3CBA-8EF4CF4F3F4A}"/>
              </a:ext>
            </a:extLst>
          </p:cNvPr>
          <p:cNvSpPr>
            <a:spLocks noGrp="1"/>
          </p:cNvSpPr>
          <p:nvPr>
            <p:ph type="title"/>
          </p:nvPr>
        </p:nvSpPr>
        <p:spPr/>
        <p:txBody>
          <a:bodyPr/>
          <a:lstStyle/>
          <a:p>
            <a:r>
              <a:rPr lang="en-US" dirty="0"/>
              <a:t>Engaging Support with Affordable Housing  </a:t>
            </a:r>
          </a:p>
        </p:txBody>
      </p:sp>
      <p:sp>
        <p:nvSpPr>
          <p:cNvPr id="3" name="Content Placeholder 2">
            <a:extLst>
              <a:ext uri="{FF2B5EF4-FFF2-40B4-BE49-F238E27FC236}">
                <a16:creationId xmlns:a16="http://schemas.microsoft.com/office/drawing/2014/main" id="{B1968061-EC4D-39DA-F483-5B7E2507B362}"/>
              </a:ext>
            </a:extLst>
          </p:cNvPr>
          <p:cNvSpPr>
            <a:spLocks noGrp="1"/>
          </p:cNvSpPr>
          <p:nvPr>
            <p:ph idx="1"/>
          </p:nvPr>
        </p:nvSpPr>
        <p:spPr/>
        <p:txBody>
          <a:bodyPr/>
          <a:lstStyle/>
          <a:p>
            <a:r>
              <a:rPr lang="en-US" b="1" dirty="0"/>
              <a:t>Identify Partners:</a:t>
            </a:r>
            <a:r>
              <a:rPr lang="en-US" dirty="0"/>
              <a:t> Non-profits, faith-based groups, and healthcare sectors.</a:t>
            </a:r>
          </a:p>
          <a:p>
            <a:pPr lvl="1"/>
            <a:r>
              <a:rPr lang="en-US" dirty="0"/>
              <a:t>MHC has set the framework for successful community agency partnerships though MOUs and LOCs. </a:t>
            </a:r>
          </a:p>
          <a:p>
            <a:pPr lvl="1"/>
            <a:r>
              <a:rPr lang="en-US" dirty="0"/>
              <a:t>Be flexible! Let “lessons learned” grow you not stop you. </a:t>
            </a:r>
          </a:p>
          <a:p>
            <a:r>
              <a:rPr lang="en-US" b="1" dirty="0"/>
              <a:t>Community Advocacy:</a:t>
            </a:r>
            <a:r>
              <a:rPr lang="en-US" dirty="0"/>
              <a:t> Educating neighbors to overcome "NIMBY" (Not In My Back Yard) opposition.</a:t>
            </a:r>
          </a:p>
          <a:p>
            <a:pPr lvl="1"/>
            <a:r>
              <a:rPr lang="en-US" dirty="0"/>
              <a:t>Mixed use properties </a:t>
            </a:r>
          </a:p>
          <a:p>
            <a:pPr lvl="1"/>
            <a:r>
              <a:rPr lang="en-US" dirty="0"/>
              <a:t>Partner with agencies that provide case management.</a:t>
            </a:r>
          </a:p>
          <a:p>
            <a:endParaRPr lang="en-US" dirty="0"/>
          </a:p>
        </p:txBody>
      </p:sp>
    </p:spTree>
    <p:extLst>
      <p:ext uri="{BB962C8B-B14F-4D97-AF65-F5344CB8AC3E}">
        <p14:creationId xmlns:p14="http://schemas.microsoft.com/office/powerpoint/2010/main" val="1233079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2465-9CD9-3088-789B-A700370E3409}"/>
              </a:ext>
            </a:extLst>
          </p:cNvPr>
          <p:cNvSpPr>
            <a:spLocks noGrp="1"/>
          </p:cNvSpPr>
          <p:nvPr>
            <p:ph type="title"/>
          </p:nvPr>
        </p:nvSpPr>
        <p:spPr/>
        <p:txBody>
          <a:bodyPr/>
          <a:lstStyle/>
          <a:p>
            <a:r>
              <a:rPr lang="en-US" dirty="0"/>
              <a:t>The Ecosystem of Care</a:t>
            </a:r>
          </a:p>
        </p:txBody>
      </p:sp>
      <p:sp>
        <p:nvSpPr>
          <p:cNvPr id="3" name="Content Placeholder 2">
            <a:extLst>
              <a:ext uri="{FF2B5EF4-FFF2-40B4-BE49-F238E27FC236}">
                <a16:creationId xmlns:a16="http://schemas.microsoft.com/office/drawing/2014/main" id="{C2945EA4-EFDD-8F25-DC87-0AB140F52DAC}"/>
              </a:ext>
            </a:extLst>
          </p:cNvPr>
          <p:cNvSpPr>
            <a:spLocks noGrp="1"/>
          </p:cNvSpPr>
          <p:nvPr>
            <p:ph idx="1"/>
          </p:nvPr>
        </p:nvSpPr>
        <p:spPr>
          <a:xfrm>
            <a:off x="838200" y="1410789"/>
            <a:ext cx="10515600" cy="4766174"/>
          </a:xfrm>
        </p:spPr>
        <p:txBody>
          <a:bodyPr>
            <a:normAutofit/>
          </a:bodyPr>
          <a:lstStyle/>
          <a:p>
            <a:r>
              <a:rPr lang="en-US" dirty="0"/>
              <a:t>What is available in the community?</a:t>
            </a:r>
          </a:p>
          <a:p>
            <a:pPr lvl="1"/>
            <a:r>
              <a:rPr lang="en-US" dirty="0"/>
              <a:t>CoC: The CoC programs (such as the Central MS CoC and Balance of State) focus on addressing homelessness and housing stability. The CoC provides permanent supportive housing (PSH), rapid re-housing, and supportive services.</a:t>
            </a:r>
          </a:p>
          <a:p>
            <a:pPr lvl="1"/>
            <a:r>
              <a:rPr lang="en-US" dirty="0"/>
              <a:t>DHS: MDHS provides financial and community support for low-income individuals, families, and seniors. The DHS  provides multiple benefits including SNAP, TANF, childcare, LIHEAP, and services for the aging. </a:t>
            </a:r>
          </a:p>
          <a:p>
            <a:pPr lvl="1"/>
            <a:r>
              <a:rPr lang="en-US" dirty="0"/>
              <a:t>State: Services provided through MHC.</a:t>
            </a:r>
          </a:p>
          <a:p>
            <a:pPr lvl="1"/>
            <a:r>
              <a:rPr lang="en-US" dirty="0"/>
              <a:t>DMH: DMH provides community-based services through certified regional community mental health centers (CMHCs) and other local nonprofits.</a:t>
            </a:r>
          </a:p>
          <a:p>
            <a:pPr lvl="1"/>
            <a:r>
              <a:rPr lang="en-US" dirty="0"/>
              <a:t>Foster care</a:t>
            </a:r>
          </a:p>
        </p:txBody>
      </p:sp>
    </p:spTree>
    <p:extLst>
      <p:ext uri="{BB962C8B-B14F-4D97-AF65-F5344CB8AC3E}">
        <p14:creationId xmlns:p14="http://schemas.microsoft.com/office/powerpoint/2010/main" val="1421704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2861-D107-7260-2255-D9489300EBF2}"/>
              </a:ext>
            </a:extLst>
          </p:cNvPr>
          <p:cNvSpPr>
            <a:spLocks noGrp="1"/>
          </p:cNvSpPr>
          <p:nvPr>
            <p:ph type="title"/>
          </p:nvPr>
        </p:nvSpPr>
        <p:spPr>
          <a:xfrm>
            <a:off x="831850" y="1709739"/>
            <a:ext cx="10515600" cy="2106482"/>
          </a:xfrm>
        </p:spPr>
        <p:txBody>
          <a:bodyPr/>
          <a:lstStyle/>
          <a:p>
            <a:r>
              <a:rPr lang="en-US" dirty="0"/>
              <a:t>Step 3: Measurable Performance</a:t>
            </a:r>
          </a:p>
        </p:txBody>
      </p:sp>
    </p:spTree>
    <p:extLst>
      <p:ext uri="{BB962C8B-B14F-4D97-AF65-F5344CB8AC3E}">
        <p14:creationId xmlns:p14="http://schemas.microsoft.com/office/powerpoint/2010/main" val="28193418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0740F-D9CB-A220-6AC8-CA38AB716440}"/>
              </a:ext>
            </a:extLst>
          </p:cNvPr>
          <p:cNvSpPr>
            <a:spLocks noGrp="1"/>
          </p:cNvSpPr>
          <p:nvPr>
            <p:ph type="title"/>
          </p:nvPr>
        </p:nvSpPr>
        <p:spPr>
          <a:xfrm>
            <a:off x="838200" y="59099"/>
            <a:ext cx="10515600" cy="1325563"/>
          </a:xfrm>
        </p:spPr>
        <p:txBody>
          <a:bodyPr/>
          <a:lstStyle/>
          <a:p>
            <a:r>
              <a:rPr lang="en-US" dirty="0"/>
              <a:t>Expected Outcomes</a:t>
            </a:r>
          </a:p>
        </p:txBody>
      </p:sp>
      <p:sp>
        <p:nvSpPr>
          <p:cNvPr id="3" name="Content Placeholder 2">
            <a:extLst>
              <a:ext uri="{FF2B5EF4-FFF2-40B4-BE49-F238E27FC236}">
                <a16:creationId xmlns:a16="http://schemas.microsoft.com/office/drawing/2014/main" id="{38F8C789-E07C-F2A9-6EEE-AE1FF7EF25A5}"/>
              </a:ext>
            </a:extLst>
          </p:cNvPr>
          <p:cNvSpPr>
            <a:spLocks noGrp="1"/>
          </p:cNvSpPr>
          <p:nvPr>
            <p:ph idx="1"/>
          </p:nvPr>
        </p:nvSpPr>
        <p:spPr>
          <a:xfrm>
            <a:off x="838200" y="1123406"/>
            <a:ext cx="10515600" cy="5369469"/>
          </a:xfrm>
        </p:spPr>
        <p:txBody>
          <a:bodyPr>
            <a:normAutofit fontScale="92500" lnSpcReduction="20000"/>
          </a:bodyPr>
          <a:lstStyle/>
          <a:p>
            <a:pPr marL="0" indent="0">
              <a:buNone/>
            </a:pPr>
            <a:r>
              <a:rPr lang="en-US" sz="2000" dirty="0"/>
              <a:t>By implementing coordinated engagement, assessment, diversion, and housing strategies, participants can expect improved system performance and stronger client outcomes across the housing continuum.</a:t>
            </a:r>
          </a:p>
          <a:p>
            <a:r>
              <a:rPr lang="en-US" sz="2000" b="1" dirty="0"/>
              <a:t>Increased Access to Housing:</a:t>
            </a:r>
            <a:r>
              <a:rPr lang="en-US" sz="2000" dirty="0"/>
              <a:t> More individuals and families are successfully connected to appropriate housing interventions (prevention, rapid rehousing, permanent supportive housing). </a:t>
            </a:r>
          </a:p>
          <a:p>
            <a:r>
              <a:rPr lang="en-US" sz="2000" b="1" dirty="0"/>
              <a:t>Reduced Length of Time Homeless:</a:t>
            </a:r>
            <a:r>
              <a:rPr lang="en-US" sz="2000" dirty="0"/>
              <a:t> Households move more quickly from homelessness to permanent housing due to coordinated entry, streamlined assessments, and strong partnerships. </a:t>
            </a:r>
          </a:p>
          <a:p>
            <a:r>
              <a:rPr lang="en-US" sz="2000" b="1" dirty="0"/>
              <a:t>Improved Housing Stability:</a:t>
            </a:r>
            <a:r>
              <a:rPr lang="en-US" sz="2000" dirty="0"/>
              <a:t> A higher percentage of households remain stably housed at 3, 6, and 12 months as a result of effective case management and wraparound services. </a:t>
            </a:r>
          </a:p>
          <a:p>
            <a:r>
              <a:rPr lang="en-US" sz="2000" b="1" dirty="0"/>
              <a:t>Decreased Returns to Homelessness:</a:t>
            </a:r>
            <a:r>
              <a:rPr lang="en-US" sz="2000" dirty="0"/>
              <a:t> Fewer households re-enter the homeless system due to intentional planning, follow-up services, and sustained support. </a:t>
            </a:r>
          </a:p>
          <a:p>
            <a:r>
              <a:rPr lang="en-US" sz="2000" b="1" dirty="0"/>
              <a:t>Increased Income and Self-Sufficiency:</a:t>
            </a:r>
            <a:r>
              <a:rPr lang="en-US" sz="2000" dirty="0"/>
              <a:t> Households experience income growth through employment, benefits access, and supportive services coordination. </a:t>
            </a:r>
          </a:p>
          <a:p>
            <a:r>
              <a:rPr lang="en-US" sz="2000" b="1" dirty="0"/>
              <a:t>More Effective Use of Resources:</a:t>
            </a:r>
            <a:r>
              <a:rPr lang="en-US" sz="2000" dirty="0"/>
              <a:t> Diversion and targeted interventions reduce unnecessary shelter stays and ensure resources are used efficiently. </a:t>
            </a:r>
          </a:p>
          <a:p>
            <a:r>
              <a:rPr lang="en-US" sz="2000" b="1" dirty="0"/>
              <a:t>Strengthened Cross-Sector Partnerships:</a:t>
            </a:r>
            <a:r>
              <a:rPr lang="en-US" sz="2000" dirty="0"/>
              <a:t> Improved collaboration between developers, property managers, and service providers leads to better placement outcomes and long-term success.</a:t>
            </a:r>
          </a:p>
        </p:txBody>
      </p:sp>
    </p:spTree>
    <p:extLst>
      <p:ext uri="{BB962C8B-B14F-4D97-AF65-F5344CB8AC3E}">
        <p14:creationId xmlns:p14="http://schemas.microsoft.com/office/powerpoint/2010/main" val="1626669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21FD9-6AAE-1935-1EE2-EB02A78B499A}"/>
              </a:ext>
            </a:extLst>
          </p:cNvPr>
          <p:cNvSpPr>
            <a:spLocks noGrp="1"/>
          </p:cNvSpPr>
          <p:nvPr>
            <p:ph type="title"/>
          </p:nvPr>
        </p:nvSpPr>
        <p:spPr/>
        <p:txBody>
          <a:bodyPr/>
          <a:lstStyle/>
          <a:p>
            <a:r>
              <a:rPr lang="en-US" dirty="0"/>
              <a:t>Step 3: Measurable Performance Indicators (HUD-Aligned) 2025</a:t>
            </a:r>
          </a:p>
        </p:txBody>
      </p:sp>
      <p:sp>
        <p:nvSpPr>
          <p:cNvPr id="4" name="Rectangle 1">
            <a:extLst>
              <a:ext uri="{FF2B5EF4-FFF2-40B4-BE49-F238E27FC236}">
                <a16:creationId xmlns:a16="http://schemas.microsoft.com/office/drawing/2014/main" id="{C12D8F36-2820-9F00-B642-878B4AFBAD51}"/>
              </a:ext>
            </a:extLst>
          </p:cNvPr>
          <p:cNvSpPr>
            <a:spLocks noGrp="1" noChangeArrowheads="1"/>
          </p:cNvSpPr>
          <p:nvPr>
            <p:ph idx="1"/>
          </p:nvPr>
        </p:nvSpPr>
        <p:spPr bwMode="auto">
          <a:xfrm>
            <a:off x="838199" y="2354693"/>
            <a:ext cx="10644051"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Arial" panose="020B0604020202020204" pitchFamily="34" charset="0"/>
              </a:rPr>
              <a:t>Total number of households housed = 520</a:t>
            </a:r>
          </a:p>
          <a:p>
            <a:pPr lvl="1" eaLnBrk="0" fontAlgn="base" hangingPunct="0">
              <a:lnSpc>
                <a:spcPct val="100000"/>
              </a:lnSpc>
              <a:spcBef>
                <a:spcPct val="0"/>
              </a:spcBef>
              <a:spcAft>
                <a:spcPct val="0"/>
              </a:spcAft>
              <a:buFont typeface="Wingdings" panose="05000000000000000000" pitchFamily="2" charset="2"/>
              <a:buChar char="Ø"/>
            </a:pPr>
            <a:r>
              <a:rPr kumimoji="0" lang="en-US" altLang="en-US" b="0" i="0" u="none" strike="noStrike" cap="none" normalizeH="0" baseline="0" dirty="0">
                <a:ln>
                  <a:noFill/>
                </a:ln>
                <a:solidFill>
                  <a:schemeClr val="tx1"/>
                </a:solidFill>
                <a:effectLst/>
                <a:latin typeface="Arial" panose="020B0604020202020204" pitchFamily="34" charset="0"/>
              </a:rPr>
              <a:t>Unsheltered housed= 168</a:t>
            </a:r>
          </a:p>
          <a:p>
            <a:pPr lvl="1" eaLnBrk="0" fontAlgn="base" hangingPunct="0">
              <a:lnSpc>
                <a:spcPct val="100000"/>
              </a:lnSpc>
              <a:spcBef>
                <a:spcPct val="0"/>
              </a:spcBef>
              <a:spcAft>
                <a:spcPct val="0"/>
              </a:spcAft>
              <a:buFont typeface="Wingdings" panose="05000000000000000000" pitchFamily="2" charset="2"/>
              <a:buChar char="Ø"/>
            </a:pP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Arial" panose="020B0604020202020204" pitchFamily="34" charset="0"/>
              </a:rPr>
              <a:t>Total number of households with increased income = 133</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3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3200" b="0" i="0" u="none" strike="noStrike" cap="none" normalizeH="0" baseline="0" dirty="0">
                <a:ln>
                  <a:noFill/>
                </a:ln>
                <a:solidFill>
                  <a:schemeClr val="tx1"/>
                </a:solidFill>
                <a:effectLst/>
                <a:latin typeface="Arial" panose="020B0604020202020204" pitchFamily="34" charset="0"/>
              </a:rPr>
              <a:t>Average length of time from engagement to housing placement =28 day</a:t>
            </a:r>
          </a:p>
        </p:txBody>
      </p:sp>
    </p:spTree>
    <p:extLst>
      <p:ext uri="{BB962C8B-B14F-4D97-AF65-F5344CB8AC3E}">
        <p14:creationId xmlns:p14="http://schemas.microsoft.com/office/powerpoint/2010/main" val="4861539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F92CE-9726-2DC4-AF8A-8C3860D5A253}"/>
              </a:ext>
            </a:extLst>
          </p:cNvPr>
          <p:cNvSpPr>
            <a:spLocks noGrp="1"/>
          </p:cNvSpPr>
          <p:nvPr>
            <p:ph type="title"/>
          </p:nvPr>
        </p:nvSpPr>
        <p:spPr>
          <a:xfrm>
            <a:off x="831850" y="1709738"/>
            <a:ext cx="10515600" cy="2059829"/>
          </a:xfrm>
        </p:spPr>
        <p:txBody>
          <a:bodyPr/>
          <a:lstStyle/>
          <a:p>
            <a:r>
              <a:rPr lang="en-US" dirty="0"/>
              <a:t>Key Takeaways From Presentation:</a:t>
            </a:r>
          </a:p>
        </p:txBody>
      </p:sp>
    </p:spTree>
    <p:extLst>
      <p:ext uri="{BB962C8B-B14F-4D97-AF65-F5344CB8AC3E}">
        <p14:creationId xmlns:p14="http://schemas.microsoft.com/office/powerpoint/2010/main" val="29985832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AAFCE-CCFC-668F-4B22-F96B1F0961F0}"/>
              </a:ext>
            </a:extLst>
          </p:cNvPr>
          <p:cNvSpPr>
            <a:spLocks noGrp="1"/>
          </p:cNvSpPr>
          <p:nvPr>
            <p:ph type="title"/>
          </p:nvPr>
        </p:nvSpPr>
        <p:spPr>
          <a:xfrm>
            <a:off x="1383564" y="348865"/>
            <a:ext cx="9718111" cy="1576446"/>
          </a:xfrm>
        </p:spPr>
        <p:txBody>
          <a:bodyPr anchor="ctr">
            <a:normAutofit/>
          </a:bodyPr>
          <a:lstStyle/>
          <a:p>
            <a:r>
              <a:rPr lang="en-US" sz="4000" dirty="0">
                <a:solidFill>
                  <a:srgbClr val="FFFFFF"/>
                </a:solidFill>
              </a:rPr>
              <a:t>Key Takeaways for Presentation:</a:t>
            </a:r>
            <a:br>
              <a:rPr lang="en-US" sz="4000" dirty="0">
                <a:solidFill>
                  <a:srgbClr val="FFFFFF"/>
                </a:solidFill>
              </a:rPr>
            </a:br>
            <a:endParaRPr lang="en-US" sz="4000" dirty="0">
              <a:solidFill>
                <a:srgbClr val="FFFFFF"/>
              </a:solidFill>
            </a:endParaRPr>
          </a:p>
        </p:txBody>
      </p:sp>
      <p:graphicFrame>
        <p:nvGraphicFramePr>
          <p:cNvPr id="5" name="Content Placeholder 2">
            <a:extLst>
              <a:ext uri="{FF2B5EF4-FFF2-40B4-BE49-F238E27FC236}">
                <a16:creationId xmlns:a16="http://schemas.microsoft.com/office/drawing/2014/main" id="{32AD2FD6-8D95-91DC-30BF-288FE9D4E078}"/>
              </a:ext>
            </a:extLst>
          </p:cNvPr>
          <p:cNvGraphicFramePr>
            <a:graphicFrameLocks noGrp="1"/>
          </p:cNvGraphicFramePr>
          <p:nvPr>
            <p:ph idx="1"/>
            <p:extLst>
              <p:ext uri="{D42A27DB-BD31-4B8C-83A1-F6EECF244321}">
                <p14:modId xmlns:p14="http://schemas.microsoft.com/office/powerpoint/2010/main" val="3561058110"/>
              </p:ext>
            </p:extLst>
          </p:nvPr>
        </p:nvGraphicFramePr>
        <p:xfrm>
          <a:off x="632085" y="1584297"/>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87D3E1D1-6D85-FCFC-BE1C-DC3761A20EA1}"/>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rot="5400000">
            <a:off x="9640983" y="-1370855"/>
            <a:ext cx="3028277" cy="4323057"/>
          </a:xfrm>
          <a:prstGeom prst="rect">
            <a:avLst/>
          </a:prstGeom>
        </p:spPr>
      </p:pic>
      <p:pic>
        <p:nvPicPr>
          <p:cNvPr id="4" name="Picture 3" descr="A picture containing orange, outdoor object&#10;&#10;AI-generated content may be incorrect.">
            <a:extLst>
              <a:ext uri="{FF2B5EF4-FFF2-40B4-BE49-F238E27FC236}">
                <a16:creationId xmlns:a16="http://schemas.microsoft.com/office/drawing/2014/main" id="{6AEE4E79-E3C4-BE36-2146-2F92CC2F07A5}"/>
              </a:ext>
            </a:extLst>
          </p:cNvPr>
          <p:cNvPicPr>
            <a:picLocks noChangeAspect="1"/>
          </p:cNvPicPr>
          <p:nvPr/>
        </p:nvPicPr>
        <p:blipFill>
          <a:blip r:embed="rId9">
            <a:alphaModFix amt="20000"/>
            <a:extLst>
              <a:ext uri="{28A0092B-C50C-407E-A947-70E740481C1C}">
                <a14:useLocalDpi xmlns:a14="http://schemas.microsoft.com/office/drawing/2010/main" val="0"/>
              </a:ext>
            </a:extLst>
          </a:blip>
          <a:stretch>
            <a:fillRect/>
          </a:stretch>
        </p:blipFill>
        <p:spPr>
          <a:xfrm rot="5400000">
            <a:off x="-1547467" y="3736277"/>
            <a:ext cx="3446734" cy="4920432"/>
          </a:xfrm>
          <a:prstGeom prst="rect">
            <a:avLst/>
          </a:prstGeom>
        </p:spPr>
      </p:pic>
    </p:spTree>
    <p:extLst>
      <p:ext uri="{BB962C8B-B14F-4D97-AF65-F5344CB8AC3E}">
        <p14:creationId xmlns:p14="http://schemas.microsoft.com/office/powerpoint/2010/main" val="328520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289B-8509-7700-6908-8D2076B28588}"/>
              </a:ext>
            </a:extLst>
          </p:cNvPr>
          <p:cNvSpPr>
            <a:spLocks noGrp="1"/>
          </p:cNvSpPr>
          <p:nvPr>
            <p:ph type="title"/>
          </p:nvPr>
        </p:nvSpPr>
        <p:spPr/>
        <p:txBody>
          <a:bodyPr/>
          <a:lstStyle/>
          <a:p>
            <a:r>
              <a:rPr lang="en-US" dirty="0"/>
              <a:t>Defining Homeless</a:t>
            </a:r>
          </a:p>
        </p:txBody>
      </p:sp>
      <p:sp>
        <p:nvSpPr>
          <p:cNvPr id="3" name="Content Placeholder 2">
            <a:extLst>
              <a:ext uri="{FF2B5EF4-FFF2-40B4-BE49-F238E27FC236}">
                <a16:creationId xmlns:a16="http://schemas.microsoft.com/office/drawing/2014/main" id="{9ACD6B8B-B0D1-AA7A-72D4-651C1B582E32}"/>
              </a:ext>
            </a:extLst>
          </p:cNvPr>
          <p:cNvSpPr>
            <a:spLocks noGrp="1"/>
          </p:cNvSpPr>
          <p:nvPr>
            <p:ph idx="1"/>
          </p:nvPr>
        </p:nvSpPr>
        <p:spPr>
          <a:xfrm>
            <a:off x="278970" y="1518834"/>
            <a:ext cx="10926306" cy="4974041"/>
          </a:xfrm>
        </p:spPr>
        <p:txBody>
          <a:bodyPr>
            <a:normAutofit fontScale="85000" lnSpcReduction="10000"/>
          </a:bodyPr>
          <a:lstStyle/>
          <a:p>
            <a:pPr marL="514350" indent="-514350">
              <a:buFont typeface="+mj-lt"/>
              <a:buAutoNum type="arabicPeriod"/>
            </a:pPr>
            <a:r>
              <a:rPr lang="en-US" b="1" dirty="0"/>
              <a:t>Literal Homelessness</a:t>
            </a:r>
            <a:r>
              <a:rPr lang="en-US" dirty="0"/>
              <a:t>:    Individuals or families living in places not meant for human habitation (e.g., streets, cars), in emergency shelters, or transitional housing. This includes those exiting institutions if they were homeless immediately prior to entry and have been in the institution for up to 90 days. </a:t>
            </a:r>
          </a:p>
          <a:p>
            <a:pPr marL="514350" indent="-514350">
              <a:buFont typeface="+mj-lt"/>
              <a:buAutoNum type="arabicPeriod"/>
            </a:pPr>
            <a:endParaRPr lang="en-US" u="sng" dirty="0"/>
          </a:p>
          <a:p>
            <a:pPr marL="514350" indent="-514350">
              <a:buFont typeface="+mj-lt"/>
              <a:buAutoNum type="arabicPeriod"/>
            </a:pPr>
            <a:r>
              <a:rPr lang="en-US" b="1" dirty="0"/>
              <a:t>Imminent Risk of Homelessness</a:t>
            </a:r>
            <a:r>
              <a:rPr lang="en-US" dirty="0"/>
              <a:t>:   Individuals or families who will lose their primary nighttime residence within 14 days and lack resources or support networks to obtain other housing. This includes those living in motels, doubled-up situations, or other unstable housing due to economic hardship. </a:t>
            </a:r>
          </a:p>
          <a:p>
            <a:pPr marL="514350" indent="-514350">
              <a:buFont typeface="+mj-lt"/>
              <a:buAutoNum type="arabicPeriod"/>
            </a:pPr>
            <a:endParaRPr lang="en-US" u="sng" dirty="0"/>
          </a:p>
          <a:p>
            <a:pPr marL="514350" indent="-514350">
              <a:buFont typeface="+mj-lt"/>
              <a:buAutoNum type="arabicPeriod"/>
            </a:pPr>
            <a:r>
              <a:rPr lang="en-US" b="1" dirty="0"/>
              <a:t>Fleeing Domestic Violence or Life-Threatening Conditions</a:t>
            </a:r>
            <a:r>
              <a:rPr lang="en-US" dirty="0"/>
              <a:t>: Individuals or families escaping domestic violence, sexual assault, stalking, or other dangerous situations, who have no other residence and lack resources or support networks. </a:t>
            </a:r>
          </a:p>
          <a:p>
            <a:endParaRPr lang="en-US" u="sng" dirty="0">
              <a:hlinkClick r:id="rId2"/>
            </a:endParaRPr>
          </a:p>
        </p:txBody>
      </p:sp>
      <p:pic>
        <p:nvPicPr>
          <p:cNvPr id="4" name="Picture 3">
            <a:extLst>
              <a:ext uri="{FF2B5EF4-FFF2-40B4-BE49-F238E27FC236}">
                <a16:creationId xmlns:a16="http://schemas.microsoft.com/office/drawing/2014/main" id="{34AF5053-04D5-E4CF-1E83-1F52A8552938}"/>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spTree>
    <p:extLst>
      <p:ext uri="{BB962C8B-B14F-4D97-AF65-F5344CB8AC3E}">
        <p14:creationId xmlns:p14="http://schemas.microsoft.com/office/powerpoint/2010/main" val="208048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A94A0B-37F0-B85C-89EE-9DBA0EDFD531}"/>
              </a:ext>
            </a:extLst>
          </p:cNvPr>
          <p:cNvPicPr>
            <a:picLocks noChangeAspect="1"/>
          </p:cNvPicPr>
          <p:nvPr/>
        </p:nvPicPr>
        <p:blipFill>
          <a:blip r:embed="rId3"/>
          <a:stretch>
            <a:fillRect/>
          </a:stretch>
        </p:blipFill>
        <p:spPr>
          <a:xfrm>
            <a:off x="2489719" y="0"/>
            <a:ext cx="6858000" cy="6858000"/>
          </a:xfrm>
          <a:prstGeom prst="rect">
            <a:avLst/>
          </a:prstGeom>
        </p:spPr>
      </p:pic>
    </p:spTree>
    <p:extLst>
      <p:ext uri="{BB962C8B-B14F-4D97-AF65-F5344CB8AC3E}">
        <p14:creationId xmlns:p14="http://schemas.microsoft.com/office/powerpoint/2010/main" val="436255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837D3-E5A9-ED08-800A-717DC02470C0}"/>
              </a:ext>
            </a:extLst>
          </p:cNvPr>
          <p:cNvSpPr>
            <a:spLocks noGrp="1"/>
          </p:cNvSpPr>
          <p:nvPr>
            <p:ph type="title"/>
          </p:nvPr>
        </p:nvSpPr>
        <p:spPr>
          <a:xfrm>
            <a:off x="831850" y="2118049"/>
            <a:ext cx="10515600" cy="2444426"/>
          </a:xfrm>
        </p:spPr>
        <p:txBody>
          <a:bodyPr anchor="ctr"/>
          <a:lstStyle/>
          <a:p>
            <a:pPr algn="ctr"/>
            <a:r>
              <a:rPr lang="en-US" dirty="0"/>
              <a:t>QUESTIONS</a:t>
            </a:r>
          </a:p>
        </p:txBody>
      </p:sp>
    </p:spTree>
    <p:extLst>
      <p:ext uri="{BB962C8B-B14F-4D97-AF65-F5344CB8AC3E}">
        <p14:creationId xmlns:p14="http://schemas.microsoft.com/office/powerpoint/2010/main" val="15474934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80CE99-365B-D2CA-973E-B068CBA60019}"/>
              </a:ext>
            </a:extLst>
          </p:cNvPr>
          <p:cNvSpPr>
            <a:spLocks noGrp="1"/>
          </p:cNvSpPr>
          <p:nvPr>
            <p:ph type="sldNum" sz="quarter" idx="12"/>
          </p:nvPr>
        </p:nvSpPr>
        <p:spPr/>
        <p:txBody>
          <a:bodyPr vert="horz" lIns="91440" tIns="45720" rIns="91440" bIns="45720" rtlCol="0" anchor="ctr">
            <a:normAutofit/>
          </a:bodyPr>
          <a:lstStyle/>
          <a:p>
            <a:pPr>
              <a:spcAft>
                <a:spcPts val="600"/>
              </a:spcAft>
            </a:pPr>
            <a:fld id="{2D608FC8-DCEF-42F8-9173-0E50C0A7D663}" type="slidenum">
              <a:rPr lang="en-US" sz="1100">
                <a:solidFill>
                  <a:schemeClr val="tx1">
                    <a:lumMod val="50000"/>
                    <a:lumOff val="50000"/>
                  </a:schemeClr>
                </a:solidFill>
              </a:rPr>
              <a:pPr>
                <a:spcAft>
                  <a:spcPts val="600"/>
                </a:spcAft>
              </a:pPr>
              <a:t>62</a:t>
            </a:fld>
            <a:endParaRPr lang="en-US" sz="1100">
              <a:solidFill>
                <a:schemeClr val="tx1">
                  <a:lumMod val="50000"/>
                  <a:lumOff val="50000"/>
                </a:schemeClr>
              </a:solidFill>
            </a:endParaRPr>
          </a:p>
        </p:txBody>
      </p:sp>
      <p:sp>
        <p:nvSpPr>
          <p:cNvPr id="9" name="Title 8">
            <a:extLst>
              <a:ext uri="{FF2B5EF4-FFF2-40B4-BE49-F238E27FC236}">
                <a16:creationId xmlns:a16="http://schemas.microsoft.com/office/drawing/2014/main" id="{FEB919CD-79EB-8B52-823B-068A0066349D}"/>
              </a:ext>
            </a:extLst>
          </p:cNvPr>
          <p:cNvSpPr>
            <a:spLocks noGrp="1"/>
          </p:cNvSpPr>
          <p:nvPr>
            <p:ph type="title" idx="4294967295"/>
          </p:nvPr>
        </p:nvSpPr>
        <p:spPr>
          <a:xfrm>
            <a:off x="2138363" y="735013"/>
            <a:ext cx="10053637" cy="2928937"/>
          </a:xfrm>
        </p:spPr>
        <p:txBody>
          <a:bodyPr vert="horz" lIns="91440" tIns="45720" rIns="91440" bIns="45720" rtlCol="0" anchor="b">
            <a:normAutofit/>
          </a:bodyPr>
          <a:lstStyle/>
          <a:p>
            <a:r>
              <a:rPr lang="en-US" sz="4800" kern="1200">
                <a:solidFill>
                  <a:srgbClr val="FFFFFF"/>
                </a:solidFill>
                <a:latin typeface="+mj-lt"/>
                <a:ea typeface="+mj-ea"/>
                <a:cs typeface="+mj-cs"/>
              </a:rPr>
              <a:t>Contact information:</a:t>
            </a:r>
          </a:p>
        </p:txBody>
      </p:sp>
      <p:pic>
        <p:nvPicPr>
          <p:cNvPr id="4" name="Graphic 3">
            <a:extLst>
              <a:ext uri="{FF2B5EF4-FFF2-40B4-BE49-F238E27FC236}">
                <a16:creationId xmlns:a16="http://schemas.microsoft.com/office/drawing/2014/main" id="{5C801814-228C-BC26-ABAF-B817A9AC316E}"/>
              </a:ext>
            </a:extLst>
          </p:cNvPr>
          <p:cNvPicPr/>
          <p:nvPr/>
        </p:nvPicPr>
        <p:blipFill rotWithShape="1">
          <a:blip>
            <a:extLst>
              <a:ext uri="{96DAC541-7B7A-43D3-8B79-37D633B846F1}">
                <asvg:svgBlip xmlns:asvg="http://schemas.microsoft.com/office/drawing/2016/SVG/main" r:embed="rId2"/>
              </a:ext>
            </a:extLst>
          </a:blip>
          <a:srcRect l="4" t="13842" r="-3" b="27189"/>
          <a:stretch>
            <a:fillRect/>
          </a:stretch>
        </p:blipFill>
        <p:spPr>
          <a:xfrm>
            <a:off x="-47002" y="0"/>
            <a:ext cx="12286004" cy="4143982"/>
          </a:xfrm>
          <a:prstGeom prst="rect">
            <a:avLst/>
          </a:prstGeom>
        </p:spPr>
      </p:pic>
      <p:pic>
        <p:nvPicPr>
          <p:cNvPr id="10" name="Picture 9" descr="A white logo with a house on a black background&#10;&#10;Description automatically generated">
            <a:extLst>
              <a:ext uri="{FF2B5EF4-FFF2-40B4-BE49-F238E27FC236}">
                <a16:creationId xmlns:a16="http://schemas.microsoft.com/office/drawing/2014/main" id="{569551BE-FC80-A09E-83B6-F701A9CADA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9615" y="35319"/>
            <a:ext cx="4847752" cy="2446113"/>
          </a:xfrm>
          <a:prstGeom prst="rect">
            <a:avLst/>
          </a:prstGeom>
        </p:spPr>
      </p:pic>
      <p:pic>
        <p:nvPicPr>
          <p:cNvPr id="11" name="Graphic 10">
            <a:extLst>
              <a:ext uri="{FF2B5EF4-FFF2-40B4-BE49-F238E27FC236}">
                <a16:creationId xmlns:a16="http://schemas.microsoft.com/office/drawing/2014/main" id="{8FDFA522-D803-57E5-6CB6-E49BDF207D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7543" y="2198450"/>
            <a:ext cx="12722068" cy="1635125"/>
          </a:xfrm>
          <a:prstGeom prst="rect">
            <a:avLst/>
          </a:prstGeom>
        </p:spPr>
      </p:pic>
      <p:pic>
        <p:nvPicPr>
          <p:cNvPr id="12" name="Graphic 11">
            <a:extLst>
              <a:ext uri="{FF2B5EF4-FFF2-40B4-BE49-F238E27FC236}">
                <a16:creationId xmlns:a16="http://schemas.microsoft.com/office/drawing/2014/main" id="{8ED98C1B-8D24-B867-889C-189D0FFC71A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7816" y="1939687"/>
            <a:ext cx="541538" cy="517525"/>
          </a:xfrm>
          <a:prstGeom prst="rect">
            <a:avLst/>
          </a:prstGeom>
        </p:spPr>
      </p:pic>
      <p:sp>
        <p:nvSpPr>
          <p:cNvPr id="14" name="TextBox 13">
            <a:extLst>
              <a:ext uri="{FF2B5EF4-FFF2-40B4-BE49-F238E27FC236}">
                <a16:creationId xmlns:a16="http://schemas.microsoft.com/office/drawing/2014/main" id="{F706F6FC-F12A-B6F2-AB3D-E9F419E3F77A}"/>
              </a:ext>
            </a:extLst>
          </p:cNvPr>
          <p:cNvSpPr txBox="1"/>
          <p:nvPr/>
        </p:nvSpPr>
        <p:spPr>
          <a:xfrm>
            <a:off x="1956572" y="4595799"/>
            <a:ext cx="4298769" cy="1938992"/>
          </a:xfrm>
          <a:prstGeom prst="rect">
            <a:avLst/>
          </a:prstGeom>
          <a:noFill/>
        </p:spPr>
        <p:txBody>
          <a:bodyPr wrap="square">
            <a:spAutoFit/>
          </a:bodyPr>
          <a:lstStyle/>
          <a:p>
            <a:r>
              <a:rPr lang="en-US" sz="2400" b="1" dirty="0">
                <a:solidFill>
                  <a:schemeClr val="accent1">
                    <a:lumMod val="50000"/>
                  </a:schemeClr>
                </a:solidFill>
              </a:rPr>
              <a:t>Tamara Stewart</a:t>
            </a:r>
          </a:p>
          <a:p>
            <a:r>
              <a:rPr lang="en-US" sz="2400" dirty="0"/>
              <a:t>VP of Federal Grants Management</a:t>
            </a:r>
          </a:p>
          <a:p>
            <a:r>
              <a:rPr lang="en-US" sz="2400" dirty="0">
                <a:hlinkClick r:id="rId6"/>
              </a:rPr>
              <a:t>Tamara.Stewart@mshc.com</a:t>
            </a:r>
            <a:endParaRPr lang="en-US" sz="2400" dirty="0"/>
          </a:p>
          <a:p>
            <a:r>
              <a:rPr lang="en-US" sz="2400" dirty="0"/>
              <a:t>601-718-4654</a:t>
            </a:r>
          </a:p>
        </p:txBody>
      </p:sp>
      <p:sp>
        <p:nvSpPr>
          <p:cNvPr id="2" name="TextBox 1">
            <a:extLst>
              <a:ext uri="{FF2B5EF4-FFF2-40B4-BE49-F238E27FC236}">
                <a16:creationId xmlns:a16="http://schemas.microsoft.com/office/drawing/2014/main" id="{994B6E5E-71B3-7CDB-D8E2-28C3E109BA6F}"/>
              </a:ext>
            </a:extLst>
          </p:cNvPr>
          <p:cNvSpPr txBox="1"/>
          <p:nvPr/>
        </p:nvSpPr>
        <p:spPr>
          <a:xfrm>
            <a:off x="6252485" y="4595799"/>
            <a:ext cx="4298769" cy="1938992"/>
          </a:xfrm>
          <a:prstGeom prst="rect">
            <a:avLst/>
          </a:prstGeom>
          <a:noFill/>
        </p:spPr>
        <p:txBody>
          <a:bodyPr wrap="square" lIns="91440" tIns="45720" rIns="91440" bIns="45720" anchor="t">
            <a:spAutoFit/>
          </a:bodyPr>
          <a:lstStyle/>
          <a:p>
            <a:r>
              <a:rPr lang="en-US" sz="2400" b="1">
                <a:solidFill>
                  <a:schemeClr val="accent1">
                    <a:lumMod val="50000"/>
                  </a:schemeClr>
                </a:solidFill>
              </a:rPr>
              <a:t>Fredrick Davis</a:t>
            </a:r>
            <a:endParaRPr lang="en-US" sz="2400" b="1" dirty="0">
              <a:solidFill>
                <a:schemeClr val="accent1">
                  <a:lumMod val="50000"/>
                </a:schemeClr>
              </a:solidFill>
            </a:endParaRPr>
          </a:p>
          <a:p>
            <a:r>
              <a:rPr lang="en-US" sz="2400"/>
              <a:t>AVP of Federal Grants </a:t>
            </a:r>
            <a:r>
              <a:rPr lang="en-US" sz="2400" dirty="0"/>
              <a:t>Management</a:t>
            </a:r>
          </a:p>
          <a:p>
            <a:r>
              <a:rPr lang="en-US" sz="2400" dirty="0">
                <a:hlinkClick r:id="rId6"/>
              </a:rPr>
              <a:t>fredrick.davis@mshc.com</a:t>
            </a:r>
            <a:endParaRPr lang="en-US" sz="2400" dirty="0"/>
          </a:p>
          <a:p>
            <a:r>
              <a:rPr lang="en-US" sz="2400"/>
              <a:t>601-718-4657</a:t>
            </a:r>
            <a:endParaRPr lang="en-US" sz="2400">
              <a:cs typeface="Arial"/>
            </a:endParaRPr>
          </a:p>
        </p:txBody>
      </p:sp>
    </p:spTree>
    <p:extLst>
      <p:ext uri="{BB962C8B-B14F-4D97-AF65-F5344CB8AC3E}">
        <p14:creationId xmlns:p14="http://schemas.microsoft.com/office/powerpoint/2010/main" val="167566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FDF80-68A0-DA72-7A25-C7FC94D17D7D}"/>
              </a:ext>
            </a:extLst>
          </p:cNvPr>
          <p:cNvSpPr>
            <a:spLocks noGrp="1"/>
          </p:cNvSpPr>
          <p:nvPr>
            <p:ph type="title"/>
          </p:nvPr>
        </p:nvSpPr>
        <p:spPr/>
        <p:txBody>
          <a:bodyPr/>
          <a:lstStyle/>
          <a:p>
            <a:r>
              <a:rPr lang="en-US" dirty="0"/>
              <a:t>Defining Homeless</a:t>
            </a:r>
          </a:p>
        </p:txBody>
      </p:sp>
      <p:sp>
        <p:nvSpPr>
          <p:cNvPr id="3" name="Content Placeholder 2">
            <a:extLst>
              <a:ext uri="{FF2B5EF4-FFF2-40B4-BE49-F238E27FC236}">
                <a16:creationId xmlns:a16="http://schemas.microsoft.com/office/drawing/2014/main" id="{0696B0EF-21DB-F5CE-E683-1FDDF8433E6F}"/>
              </a:ext>
            </a:extLst>
          </p:cNvPr>
          <p:cNvSpPr>
            <a:spLocks noGrp="1"/>
          </p:cNvSpPr>
          <p:nvPr>
            <p:ph idx="1"/>
          </p:nvPr>
        </p:nvSpPr>
        <p:spPr/>
        <p:txBody>
          <a:bodyPr/>
          <a:lstStyle/>
          <a:p>
            <a:pPr marL="0" indent="0">
              <a:buNone/>
            </a:pPr>
            <a:r>
              <a:rPr lang="en-US" b="1" dirty="0"/>
              <a:t>Chronic homelessness: </a:t>
            </a:r>
            <a:r>
              <a:rPr lang="en-US" dirty="0"/>
              <a:t>Being homeless for at least 12 months continuously, or on at least four separate occasions in the past three years totaling 12 months, with breaks of at least seven nights between episodes.</a:t>
            </a:r>
          </a:p>
          <a:p>
            <a:pPr marL="0" indent="0">
              <a:buNone/>
            </a:pPr>
            <a:endParaRPr lang="en-US" dirty="0"/>
          </a:p>
          <a:p>
            <a:pPr marL="0" indent="0">
              <a:buNone/>
            </a:pPr>
            <a:r>
              <a:rPr lang="en-US" dirty="0"/>
              <a:t>Individuals coming out of chronic homelessness will need more intensive services and care as they progress to housing self-sustainability. </a:t>
            </a:r>
          </a:p>
          <a:p>
            <a:endParaRPr lang="en-US" dirty="0"/>
          </a:p>
        </p:txBody>
      </p:sp>
      <p:pic>
        <p:nvPicPr>
          <p:cNvPr id="4" name="Picture 3">
            <a:extLst>
              <a:ext uri="{FF2B5EF4-FFF2-40B4-BE49-F238E27FC236}">
                <a16:creationId xmlns:a16="http://schemas.microsoft.com/office/drawing/2014/main" id="{BCA76104-7763-EA4D-47EB-99AB38E5EE5C}"/>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EF6B1C22-92ED-612F-BDB4-6FDE057112F9}"/>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rot="5400000">
            <a:off x="-1723367" y="4397784"/>
            <a:ext cx="3446734" cy="4920432"/>
          </a:xfrm>
          <a:prstGeom prst="rect">
            <a:avLst/>
          </a:prstGeom>
        </p:spPr>
      </p:pic>
    </p:spTree>
    <p:extLst>
      <p:ext uri="{BB962C8B-B14F-4D97-AF65-F5344CB8AC3E}">
        <p14:creationId xmlns:p14="http://schemas.microsoft.com/office/powerpoint/2010/main" val="69629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AA81C-8C55-D745-40BA-B17378D378E0}"/>
              </a:ext>
            </a:extLst>
          </p:cNvPr>
          <p:cNvSpPr>
            <a:spLocks noGrp="1"/>
          </p:cNvSpPr>
          <p:nvPr>
            <p:ph type="title"/>
          </p:nvPr>
        </p:nvSpPr>
        <p:spPr/>
        <p:txBody>
          <a:bodyPr/>
          <a:lstStyle/>
          <a:p>
            <a:r>
              <a:rPr lang="en-US" dirty="0"/>
              <a:t>Defining Homelessness</a:t>
            </a:r>
          </a:p>
        </p:txBody>
      </p:sp>
      <p:sp>
        <p:nvSpPr>
          <p:cNvPr id="3" name="Content Placeholder 2">
            <a:extLst>
              <a:ext uri="{FF2B5EF4-FFF2-40B4-BE49-F238E27FC236}">
                <a16:creationId xmlns:a16="http://schemas.microsoft.com/office/drawing/2014/main" id="{17E5BA3E-0E55-1C6C-35EC-AF467945DBC1}"/>
              </a:ext>
            </a:extLst>
          </p:cNvPr>
          <p:cNvSpPr>
            <a:spLocks noGrp="1"/>
          </p:cNvSpPr>
          <p:nvPr>
            <p:ph idx="1"/>
          </p:nvPr>
        </p:nvSpPr>
        <p:spPr/>
        <p:txBody>
          <a:bodyPr/>
          <a:lstStyle/>
          <a:p>
            <a:r>
              <a:rPr lang="en-US" dirty="0"/>
              <a:t>Hidden homelessness are individuals without stable, permanent housing who do not live on the streets or in shelters. They often "couch surf" with friends/family, live in cars, squat, or stay in unsafe, temporary, or overcrowded conditions.</a:t>
            </a:r>
          </a:p>
        </p:txBody>
      </p:sp>
      <p:pic>
        <p:nvPicPr>
          <p:cNvPr id="4" name="Picture 3">
            <a:extLst>
              <a:ext uri="{FF2B5EF4-FFF2-40B4-BE49-F238E27FC236}">
                <a16:creationId xmlns:a16="http://schemas.microsoft.com/office/drawing/2014/main" id="{90031E64-4834-ECA8-5DA5-05E647FEE484}"/>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rot="5400000">
            <a:off x="9002808" y="-1790899"/>
            <a:ext cx="3028277" cy="4323057"/>
          </a:xfrm>
          <a:prstGeom prst="rect">
            <a:avLst/>
          </a:prstGeom>
        </p:spPr>
      </p:pic>
      <p:pic>
        <p:nvPicPr>
          <p:cNvPr id="5" name="Picture 4" descr="A picture containing orange, outdoor object&#10;&#10;AI-generated content may be incorrect.">
            <a:extLst>
              <a:ext uri="{FF2B5EF4-FFF2-40B4-BE49-F238E27FC236}">
                <a16:creationId xmlns:a16="http://schemas.microsoft.com/office/drawing/2014/main" id="{C54A0254-2FE8-7CFB-F961-3382125CDEC7}"/>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1518892" y="3336227"/>
            <a:ext cx="3446734" cy="4920432"/>
          </a:xfrm>
          <a:prstGeom prst="rect">
            <a:avLst/>
          </a:prstGeom>
        </p:spPr>
      </p:pic>
    </p:spTree>
    <p:extLst>
      <p:ext uri="{BB962C8B-B14F-4D97-AF65-F5344CB8AC3E}">
        <p14:creationId xmlns:p14="http://schemas.microsoft.com/office/powerpoint/2010/main" val="16997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C46D6-B6B4-D6A2-98CC-E0927107C7B1}"/>
              </a:ext>
            </a:extLst>
          </p:cNvPr>
          <p:cNvSpPr>
            <a:spLocks noGrp="1"/>
          </p:cNvSpPr>
          <p:nvPr>
            <p:ph type="title"/>
          </p:nvPr>
        </p:nvSpPr>
        <p:spPr>
          <a:xfrm>
            <a:off x="831850" y="1709738"/>
            <a:ext cx="10515600" cy="1957193"/>
          </a:xfrm>
        </p:spPr>
        <p:txBody>
          <a:bodyPr/>
          <a:lstStyle/>
          <a:p>
            <a:r>
              <a:rPr lang="en-US" dirty="0"/>
              <a:t>Step 1: Determine the Need</a:t>
            </a:r>
          </a:p>
        </p:txBody>
      </p:sp>
    </p:spTree>
    <p:extLst>
      <p:ext uri="{BB962C8B-B14F-4D97-AF65-F5344CB8AC3E}">
        <p14:creationId xmlns:p14="http://schemas.microsoft.com/office/powerpoint/2010/main" val="3150208346"/>
      </p:ext>
    </p:extLst>
  </p:cSld>
  <p:clrMapOvr>
    <a:masterClrMapping/>
  </p:clrMapOvr>
</p:sld>
</file>

<file path=ppt/theme/theme1.xml><?xml version="1.0" encoding="utf-8"?>
<a:theme xmlns:a="http://schemas.openxmlformats.org/drawingml/2006/main" name="Office Theme">
  <a:themeElements>
    <a:clrScheme name="Conference 2026">
      <a:dk1>
        <a:srgbClr val="1B2650"/>
      </a:dk1>
      <a:lt1>
        <a:sysClr val="window" lastClr="FFFFFF"/>
      </a:lt1>
      <a:dk2>
        <a:srgbClr val="1B2650"/>
      </a:dk2>
      <a:lt2>
        <a:srgbClr val="E8E8E8"/>
      </a:lt2>
      <a:accent1>
        <a:srgbClr val="0F4A81"/>
      </a:accent1>
      <a:accent2>
        <a:srgbClr val="FF620B"/>
      </a:accent2>
      <a:accent3>
        <a:srgbClr val="B4D9EC"/>
      </a:accent3>
      <a:accent4>
        <a:srgbClr val="178EBA"/>
      </a:accent4>
      <a:accent5>
        <a:srgbClr val="FF9906"/>
      </a:accent5>
      <a:accent6>
        <a:srgbClr val="F9C0C5"/>
      </a:accent6>
      <a:hlink>
        <a:srgbClr val="467886"/>
      </a:hlink>
      <a:folHlink>
        <a:srgbClr val="F03D0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6337</TotalTime>
  <Words>3504</Words>
  <Application>Microsoft Office PowerPoint</Application>
  <PresentationFormat>Widescreen</PresentationFormat>
  <Paragraphs>397</Paragraphs>
  <Slides>62</Slides>
  <Notes>23</Notes>
  <HiddenSlides>1</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PowerPoint Presentation</vt:lpstr>
      <vt:lpstr>Painting the Path From Homeless to Home</vt:lpstr>
      <vt:lpstr>From homelessness to housed</vt:lpstr>
      <vt:lpstr>Objectives</vt:lpstr>
      <vt:lpstr>Connecting the Pathway</vt:lpstr>
      <vt:lpstr>Defining Homeless</vt:lpstr>
      <vt:lpstr>Defining Homeless</vt:lpstr>
      <vt:lpstr>Defining Homelessness</vt:lpstr>
      <vt:lpstr>Step 1: Determine the Need</vt:lpstr>
      <vt:lpstr>Step 1: Determine the Need</vt:lpstr>
      <vt:lpstr>Intersection of Health and Homelessness </vt:lpstr>
      <vt:lpstr>Affordable Housing and Health</vt:lpstr>
      <vt:lpstr>PowerPoint Presentation</vt:lpstr>
      <vt:lpstr>PowerPoint Presentation</vt:lpstr>
      <vt:lpstr>Emergency Room Visits </vt:lpstr>
      <vt:lpstr>Supportive Housing can reduce the cost of health services and the need for emergency care</vt:lpstr>
      <vt:lpstr>The Cost of Homelessness</vt:lpstr>
      <vt:lpstr>The Cost of Homelessness in MS</vt:lpstr>
      <vt:lpstr>Housing program financial benefits </vt:lpstr>
      <vt:lpstr>Step 2: Strategic Planning a Systematic Approach </vt:lpstr>
      <vt:lpstr>Step 2: Strategic Planning and Goals</vt:lpstr>
      <vt:lpstr>PowerPoint Presentation</vt:lpstr>
      <vt:lpstr>Systematic Approach: 4 Key Areas</vt:lpstr>
      <vt:lpstr>How to access the programs? </vt:lpstr>
      <vt:lpstr>Engagement, Assessment, &amp; Diversion</vt:lpstr>
      <vt:lpstr>Outreach and Engagement </vt:lpstr>
      <vt:lpstr>Outreach and Engagement: MHC</vt:lpstr>
      <vt:lpstr>Outreach and Engagement: ESG</vt:lpstr>
      <vt:lpstr>Outreach and Engagement: ESG</vt:lpstr>
      <vt:lpstr>Intentional Outreach: ESG </vt:lpstr>
      <vt:lpstr>Outreach &amp; Market Studies </vt:lpstr>
      <vt:lpstr>Hitting or Missing the Mark </vt:lpstr>
      <vt:lpstr>Special Populations MAOI and Vets</vt:lpstr>
      <vt:lpstr>PowerPoint Presentation</vt:lpstr>
      <vt:lpstr>Affordable Housing Shortage </vt:lpstr>
      <vt:lpstr>Affordable Housing Shortage </vt:lpstr>
      <vt:lpstr>Housing  Solutions: Increase The Affordable Housing Stock </vt:lpstr>
      <vt:lpstr>Housing Solutions: Housing Preservation </vt:lpstr>
      <vt:lpstr>Housing Solutions: Navigating the Shortage as a Case Manager</vt:lpstr>
      <vt:lpstr>Affordable Housing in the Community vs. Need</vt:lpstr>
      <vt:lpstr>Potential Barriers to Housing Placement</vt:lpstr>
      <vt:lpstr>Housing Search &amp; Placement</vt:lpstr>
      <vt:lpstr>Affordable Housing Access</vt:lpstr>
      <vt:lpstr>Case Management and Supportive Services</vt:lpstr>
      <vt:lpstr>PowerPoint Presentation</vt:lpstr>
      <vt:lpstr>Case Management: Key for Housing Stability</vt:lpstr>
      <vt:lpstr>Case Management and MHC Supportive Services Programs </vt:lpstr>
      <vt:lpstr>Case Management: Key for Housing Stability</vt:lpstr>
      <vt:lpstr>Case Management &amp; Supportive Services:  Key for Housing Stability</vt:lpstr>
      <vt:lpstr>Case Management &amp; Supportive Services:  Key for Housing Stability</vt:lpstr>
      <vt:lpstr>Case Management &amp; Supportive Services:  Key for Housing Stability</vt:lpstr>
      <vt:lpstr>Long-Term Community Support</vt:lpstr>
      <vt:lpstr>Engaging Support with Affordable Housing  </vt:lpstr>
      <vt:lpstr>The Ecosystem of Care</vt:lpstr>
      <vt:lpstr>Step 3: Measurable Performance</vt:lpstr>
      <vt:lpstr>Expected Outcomes</vt:lpstr>
      <vt:lpstr>Step 3: Measurable Performance Indicators (HUD-Aligned) 2025</vt:lpstr>
      <vt:lpstr>Key Takeaways From Presentation:</vt:lpstr>
      <vt:lpstr>Key Takeaways for Presentation: </vt:lpstr>
      <vt:lpstr>PowerPoint Presentation</vt:lpstr>
      <vt:lpstr>QUESTIONS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Tamara Stewart</dc:creator>
  <cp:lastModifiedBy>Brittany Sistrunk</cp:lastModifiedBy>
  <cp:revision>41</cp:revision>
  <dcterms:created xsi:type="dcterms:W3CDTF">2026-04-03T14:53:51Z</dcterms:created>
  <dcterms:modified xsi:type="dcterms:W3CDTF">2026-04-21T18:08:58Z</dcterms:modified>
</cp:coreProperties>
</file>